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60" r:id="rId2"/>
    <p:sldMasterId id="2147483667" r:id="rId3"/>
    <p:sldMasterId id="2147483669" r:id="rId4"/>
  </p:sldMasterIdLst>
  <p:notesMasterIdLst>
    <p:notesMasterId r:id="rId62"/>
  </p:notesMasterIdLst>
  <p:sldIdLst>
    <p:sldId id="270" r:id="rId5"/>
    <p:sldId id="713" r:id="rId6"/>
    <p:sldId id="1684" r:id="rId7"/>
    <p:sldId id="1711" r:id="rId8"/>
    <p:sldId id="1714" r:id="rId9"/>
    <p:sldId id="1712" r:id="rId10"/>
    <p:sldId id="1713" r:id="rId11"/>
    <p:sldId id="1739" r:id="rId12"/>
    <p:sldId id="1740" r:id="rId13"/>
    <p:sldId id="1741" r:id="rId14"/>
    <p:sldId id="1743" r:id="rId15"/>
    <p:sldId id="1742" r:id="rId16"/>
    <p:sldId id="1744" r:id="rId17"/>
    <p:sldId id="1717" r:id="rId18"/>
    <p:sldId id="1716" r:id="rId19"/>
    <p:sldId id="1719" r:id="rId20"/>
    <p:sldId id="1718" r:id="rId21"/>
    <p:sldId id="1748" r:id="rId22"/>
    <p:sldId id="1746" r:id="rId23"/>
    <p:sldId id="1745" r:id="rId24"/>
    <p:sldId id="1747" r:id="rId25"/>
    <p:sldId id="1749" r:id="rId26"/>
    <p:sldId id="1750" r:id="rId27"/>
    <p:sldId id="1901" r:id="rId28"/>
    <p:sldId id="1903" r:id="rId29"/>
    <p:sldId id="1902" r:id="rId30"/>
    <p:sldId id="861" r:id="rId31"/>
    <p:sldId id="1728" r:id="rId32"/>
    <p:sldId id="1729" r:id="rId33"/>
    <p:sldId id="1730" r:id="rId34"/>
    <p:sldId id="1731" r:id="rId35"/>
    <p:sldId id="1732" r:id="rId36"/>
    <p:sldId id="1733" r:id="rId37"/>
    <p:sldId id="1734" r:id="rId38"/>
    <p:sldId id="1647" r:id="rId39"/>
    <p:sldId id="894" r:id="rId40"/>
    <p:sldId id="1904" r:id="rId41"/>
    <p:sldId id="1905" r:id="rId42"/>
    <p:sldId id="1906" r:id="rId43"/>
    <p:sldId id="1907" r:id="rId44"/>
    <p:sldId id="1908" r:id="rId45"/>
    <p:sldId id="1909" r:id="rId46"/>
    <p:sldId id="1653" r:id="rId47"/>
    <p:sldId id="1910" r:id="rId48"/>
    <p:sldId id="1911" r:id="rId49"/>
    <p:sldId id="1912" r:id="rId50"/>
    <p:sldId id="1915" r:id="rId51"/>
    <p:sldId id="1914" r:id="rId52"/>
    <p:sldId id="1913" r:id="rId53"/>
    <p:sldId id="1922" r:id="rId54"/>
    <p:sldId id="1918" r:id="rId55"/>
    <p:sldId id="1921" r:id="rId56"/>
    <p:sldId id="1917" r:id="rId57"/>
    <p:sldId id="1916" r:id="rId58"/>
    <p:sldId id="1920" r:id="rId59"/>
    <p:sldId id="1919" r:id="rId60"/>
    <p:sldId id="1923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9"/>
    <a:srgbClr val="39A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customXml" Target="../customXml/item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7FCD0-EF13-48F8-8E35-CA802B3B7247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33BB5-A52C-43BE-BD53-DDA742CA9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9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49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F3FDD1C4-680A-44A1-9D44-A47BC8DACB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711C93-9256-466D-8867-F7FBA8AD6463}"/>
              </a:ext>
            </a:extLst>
          </p:cNvPr>
          <p:cNvSpPr txBox="1"/>
          <p:nvPr userDrawn="1"/>
        </p:nvSpPr>
        <p:spPr>
          <a:xfrm>
            <a:off x="622301" y="1799485"/>
            <a:ext cx="604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err="1">
                <a:solidFill>
                  <a:schemeClr val="bg1"/>
                </a:solidFill>
                <a:latin typeface="Century Gothic" panose="020B0502020202020204" pitchFamily="34" charset="0"/>
              </a:rPr>
              <a:t>Numberblocks</a:t>
            </a:r>
            <a:endParaRPr lang="en-GB" sz="36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2" y="3174780"/>
            <a:ext cx="6062463" cy="9235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Series [xx] Episode [xx]</a:t>
            </a:r>
          </a:p>
          <a:p>
            <a:pPr lvl="0"/>
            <a:r>
              <a:rPr lang="en-GB" noProof="0"/>
              <a:t>[Name]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None/>
              <a:defRPr/>
            </a:pPr>
            <a:r>
              <a:rPr lang="en-GB">
                <a:solidFill>
                  <a:srgbClr val="99CCCC"/>
                </a:solidFill>
              </a:rPr>
              <a:t>February 2021</a:t>
            </a:r>
            <a:endParaRPr lang="en-GB">
              <a:solidFill>
                <a:srgbClr val="99CCC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E605-7CFD-4C28-A30E-0D08D815CEE1}"/>
              </a:ext>
            </a:extLst>
          </p:cNvPr>
          <p:cNvSpPr txBox="1"/>
          <p:nvPr userDrawn="1"/>
        </p:nvSpPr>
        <p:spPr>
          <a:xfrm>
            <a:off x="622301" y="2660621"/>
            <a:ext cx="6049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Century Gothic" panose="020B0502020202020204" pitchFamily="34" charset="0"/>
              </a:rPr>
              <a:t>Learning at home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57386-3436-490F-BC20-FF48C6A7A4DE}"/>
              </a:ext>
            </a:extLst>
          </p:cNvPr>
          <p:cNvSpPr txBox="1"/>
          <p:nvPr userDrawn="1"/>
        </p:nvSpPr>
        <p:spPr>
          <a:xfrm>
            <a:off x="609593" y="473825"/>
            <a:ext cx="5557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100" b="1">
                <a:solidFill>
                  <a:srgbClr val="FBF5D4"/>
                </a:solidFill>
                <a:latin typeface="+mj-lt"/>
                <a:cs typeface="Arial" panose="020B0604020202020204" pitchFamily="34" charset="0"/>
              </a:rPr>
              <a:t>Resources to support parents 2020/21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24EAA1-2115-4066-A59F-8CEF414119CA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27902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292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42129DB-7CCB-4DFF-A799-E554B53301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22301" y="476673"/>
            <a:ext cx="6049764" cy="64807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2" y="1268758"/>
            <a:ext cx="6062463" cy="11521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04C3-E93E-45FB-8B42-78A38976A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248400"/>
            <a:ext cx="8544983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249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[Subtitle]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4DB3256F-83C8-4422-BB4B-79DB90083B87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16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3FA1F-A845-4472-9CCC-79C68B07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D1304-0285-4ECA-BFD4-4286C354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7EC8F-E4E5-4461-ABCB-AB926E45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4842CEEE-46D8-4902-AD29-CBFFF8B3C125}" type="slidenum">
              <a:rPr lang="en-GB" sz="675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675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1C19FB-182F-456C-9758-0F13325594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1C5EB-094E-4C53-8DA7-71DBA860C3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13208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42129DB-7CCB-4DFF-A799-E554B53301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22301" y="476673"/>
            <a:ext cx="6049764" cy="64807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2" y="1268758"/>
            <a:ext cx="6062463" cy="11521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04C3-E93E-45FB-8B42-78A38976A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248400"/>
            <a:ext cx="8544983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37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[Subtitle]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4DB3256F-83C8-4422-BB4B-79DB90083B87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758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[Subtitle]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758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F3FDD1C4-680A-44A1-9D44-A47BC8DACB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711C93-9256-466D-8867-F7FBA8AD6463}"/>
              </a:ext>
            </a:extLst>
          </p:cNvPr>
          <p:cNvSpPr txBox="1"/>
          <p:nvPr userDrawn="1"/>
        </p:nvSpPr>
        <p:spPr>
          <a:xfrm>
            <a:off x="622301" y="1799485"/>
            <a:ext cx="604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err="1">
                <a:solidFill>
                  <a:schemeClr val="bg1"/>
                </a:solidFill>
                <a:latin typeface="Century Gothic" panose="020B0502020202020204" pitchFamily="34" charset="0"/>
              </a:rPr>
              <a:t>Numberblocks</a:t>
            </a:r>
            <a:endParaRPr lang="en-GB" sz="36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2" y="3174780"/>
            <a:ext cx="6062463" cy="9235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Series [xx] Episode [xx]</a:t>
            </a:r>
          </a:p>
          <a:p>
            <a:pPr lvl="0"/>
            <a:r>
              <a:rPr lang="en-GB" noProof="0"/>
              <a:t>[Name]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None/>
              <a:defRPr/>
            </a:pPr>
            <a:r>
              <a:rPr lang="en-GB">
                <a:solidFill>
                  <a:srgbClr val="99CCCC"/>
                </a:solidFill>
              </a:rPr>
              <a:t>February 2021</a:t>
            </a:r>
            <a:endParaRPr lang="en-GB">
              <a:solidFill>
                <a:srgbClr val="99CCC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E605-7CFD-4C28-A30E-0D08D815CEE1}"/>
              </a:ext>
            </a:extLst>
          </p:cNvPr>
          <p:cNvSpPr txBox="1"/>
          <p:nvPr userDrawn="1"/>
        </p:nvSpPr>
        <p:spPr>
          <a:xfrm>
            <a:off x="622301" y="2660621"/>
            <a:ext cx="6049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Century Gothic" panose="020B0502020202020204" pitchFamily="34" charset="0"/>
              </a:rPr>
              <a:t>Learning at home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57386-3436-490F-BC20-FF48C6A7A4DE}"/>
              </a:ext>
            </a:extLst>
          </p:cNvPr>
          <p:cNvSpPr txBox="1"/>
          <p:nvPr userDrawn="1"/>
        </p:nvSpPr>
        <p:spPr>
          <a:xfrm>
            <a:off x="609593" y="473825"/>
            <a:ext cx="5557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100" b="1">
                <a:solidFill>
                  <a:srgbClr val="FBF5D4"/>
                </a:solidFill>
                <a:latin typeface="+mj-lt"/>
                <a:cs typeface="Arial" panose="020B0604020202020204" pitchFamily="34" charset="0"/>
              </a:rPr>
              <a:t>Resources to support parents 2020/21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24EAA1-2115-4066-A59F-8CEF414119CA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27902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263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[Subtitle]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793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3FA1F-A845-4472-9CCC-79C68B07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D1304-0285-4ECA-BFD4-4286C354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7EC8F-E4E5-4461-ABCB-AB926E45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4842CEEE-46D8-4902-AD29-CBFFF8B3C125}" type="slidenum">
              <a:rPr lang="en-GB" sz="675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675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1C19FB-182F-456C-9758-0F13325594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1C5EB-094E-4C53-8DA7-71DBA860C3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301095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43FF3-1B19-4F6E-AED6-1F0E0B12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65125"/>
            <a:ext cx="109685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78F67-7D07-4B89-B1B7-77FCB2FBC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825625"/>
            <a:ext cx="109685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AF1F1-6765-45EE-BEB9-185EDFB65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52CA6C61-5C46-4CCD-83FB-18DE309C759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16/10/2023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D2AC0-4764-4C71-9EC2-3E3309ED3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79FDB-13C2-4DC1-8C93-EEA50C728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3A4A998D-6F83-4D71-AA77-13FC1A139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41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585858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43FF3-1B19-4F6E-AED6-1F0E0B12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65125"/>
            <a:ext cx="109685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78F67-7D07-4B89-B1B7-77FCB2FBC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825625"/>
            <a:ext cx="109685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D2AC0-4764-4C71-9EC2-3E3309ED3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79FDB-13C2-4DC1-8C93-EEA50C728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3A4A998D-6F83-4D71-AA77-13FC1A139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09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585858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43FF3-1B19-4F6E-AED6-1F0E0B12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65125"/>
            <a:ext cx="109685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78F67-7D07-4B89-B1B7-77FCB2FBC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825625"/>
            <a:ext cx="109685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AF1F1-6765-45EE-BEB9-185EDFB65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rgbClr val="585858">
                    <a:tint val="75000"/>
                  </a:srgbClr>
                </a:solidFill>
              </a:rPr>
              <a:t>Version 2 (2022)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D2AC0-4764-4C71-9EC2-3E3309ED3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79FDB-13C2-4DC1-8C93-EEA50C728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3A4A998D-6F83-4D71-AA77-13FC1A139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09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585858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43FF3-1B19-4F6E-AED6-1F0E0B12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65125"/>
            <a:ext cx="109685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78F67-7D07-4B89-B1B7-77FCB2FBC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825625"/>
            <a:ext cx="109685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AF1F1-6765-45EE-BEB9-185EDFB65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52CA6C61-5C46-4CCD-83FB-18DE309C759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16/10/2023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D2AC0-4764-4C71-9EC2-3E3309ED3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36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585858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2059-E171-4D97-AEA5-4EB713FA1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Retrieval Practice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‘5 and a bit’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E06F-62AF-4430-B53E-3CEB22BC7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951" y="1844824"/>
            <a:ext cx="6062463" cy="115213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2511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1C0C8EB-89D6-459D-8DD8-0744738FF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973"/>
          <a:stretch/>
        </p:blipFill>
        <p:spPr>
          <a:xfrm flipH="1">
            <a:off x="1188958" y="959741"/>
            <a:ext cx="3363378" cy="207918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AD01004-4964-4D0D-9F0A-04A1E5258CB1}"/>
              </a:ext>
            </a:extLst>
          </p:cNvPr>
          <p:cNvSpPr txBox="1"/>
          <p:nvPr/>
        </p:nvSpPr>
        <p:spPr>
          <a:xfrm>
            <a:off x="8087170" y="520033"/>
            <a:ext cx="16863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261C8B-276D-1CC3-85F9-0177276D79A5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78FAEB-6D1C-4E70-4416-04C47664997E}"/>
              </a:ext>
            </a:extLst>
          </p:cNvPr>
          <p:cNvGrpSpPr/>
          <p:nvPr/>
        </p:nvGrpSpPr>
        <p:grpSpPr>
          <a:xfrm>
            <a:off x="3340319" y="3854652"/>
            <a:ext cx="5668678" cy="490691"/>
            <a:chOff x="282566" y="5587982"/>
            <a:chExt cx="5668678" cy="49069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4B963E1-1493-0423-7E8C-6A327949649B}"/>
                </a:ext>
              </a:extLst>
            </p:cNvPr>
            <p:cNvCxnSpPr>
              <a:cxnSpLocks/>
            </p:cNvCxnSpPr>
            <p:nvPr/>
          </p:nvCxnSpPr>
          <p:spPr>
            <a:xfrm>
              <a:off x="282566" y="5833328"/>
              <a:ext cx="5668678" cy="0"/>
            </a:xfrm>
            <a:prstGeom prst="line">
              <a:avLst/>
            </a:prstGeom>
            <a:noFill/>
            <a:ln w="381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F3A5C09-F9BF-4FF6-2B1E-18252622AC9F}"/>
                </a:ext>
              </a:extLst>
            </p:cNvPr>
            <p:cNvSpPr/>
            <p:nvPr/>
          </p:nvSpPr>
          <p:spPr>
            <a:xfrm flipH="1">
              <a:off x="438391" y="5594643"/>
              <a:ext cx="512490" cy="48403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4BC2DBC-6B00-4ACE-9583-A0C0F27D0CFE}"/>
                </a:ext>
              </a:extLst>
            </p:cNvPr>
            <p:cNvSpPr/>
            <p:nvPr/>
          </p:nvSpPr>
          <p:spPr>
            <a:xfrm flipH="1">
              <a:off x="961568" y="5594636"/>
              <a:ext cx="512490" cy="48403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21843CA-CCCB-8C4D-8E1E-69962B08C67A}"/>
                </a:ext>
              </a:extLst>
            </p:cNvPr>
            <p:cNvSpPr/>
            <p:nvPr/>
          </p:nvSpPr>
          <p:spPr>
            <a:xfrm flipH="1">
              <a:off x="1481598" y="5592419"/>
              <a:ext cx="512490" cy="48403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2732A19-7552-0C89-D6BA-F807949C1C75}"/>
                </a:ext>
              </a:extLst>
            </p:cNvPr>
            <p:cNvSpPr/>
            <p:nvPr/>
          </p:nvSpPr>
          <p:spPr>
            <a:xfrm flipH="1">
              <a:off x="2008664" y="5592418"/>
              <a:ext cx="512490" cy="48403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E12BB35-FE86-164A-FAC1-FB599E3F2C12}"/>
                </a:ext>
              </a:extLst>
            </p:cNvPr>
            <p:cNvSpPr/>
            <p:nvPr/>
          </p:nvSpPr>
          <p:spPr>
            <a:xfrm flipH="1">
              <a:off x="2524081" y="5594639"/>
              <a:ext cx="512490" cy="48403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D615491-647F-54D5-DDB2-FE4B766AB90E}"/>
                </a:ext>
              </a:extLst>
            </p:cNvPr>
            <p:cNvSpPr/>
            <p:nvPr/>
          </p:nvSpPr>
          <p:spPr>
            <a:xfrm flipH="1">
              <a:off x="3052706" y="5587982"/>
              <a:ext cx="512490" cy="484030"/>
            </a:xfrm>
            <a:prstGeom prst="ellipse">
              <a:avLst/>
            </a:prstGeom>
            <a:solidFill>
              <a:srgbClr val="000000">
                <a:lumMod val="40000"/>
                <a:lumOff val="60000"/>
              </a:srgbClr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D388ED5-0455-C148-C8E0-8FDEE257B530}"/>
              </a:ext>
            </a:extLst>
          </p:cNvPr>
          <p:cNvSpPr txBox="1"/>
          <p:nvPr/>
        </p:nvSpPr>
        <p:spPr>
          <a:xfrm>
            <a:off x="3681524" y="5161069"/>
            <a:ext cx="4828952" cy="71508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_____ is made of 5 and _____ ; </a:t>
            </a:r>
          </a:p>
          <a:p>
            <a:pPr algn="ctr"/>
            <a:r>
              <a:rPr lang="en-GB" dirty="0">
                <a:latin typeface="Century Gothic" panose="020B0502020202020204" pitchFamily="34" charset="0"/>
              </a:rPr>
              <a:t>5 and _____ make _____ .</a:t>
            </a:r>
          </a:p>
        </p:txBody>
      </p:sp>
    </p:spTree>
    <p:extLst>
      <p:ext uri="{BB962C8B-B14F-4D97-AF65-F5344CB8AC3E}">
        <p14:creationId xmlns:p14="http://schemas.microsoft.com/office/powerpoint/2010/main" val="2996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AD01004-4964-4D0D-9F0A-04A1E5258CB1}"/>
              </a:ext>
            </a:extLst>
          </p:cNvPr>
          <p:cNvSpPr txBox="1"/>
          <p:nvPr/>
        </p:nvSpPr>
        <p:spPr>
          <a:xfrm>
            <a:off x="8203968" y="699166"/>
            <a:ext cx="16863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0D9DE-EC0F-4198-AA66-C3BB47408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65" b="39887"/>
          <a:stretch/>
        </p:blipFill>
        <p:spPr>
          <a:xfrm flipH="1">
            <a:off x="1601620" y="866580"/>
            <a:ext cx="3393168" cy="23120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39885C-D45A-044D-D8AC-7094A2AF30B2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CE7CFE-68EE-CB91-8E7F-D83AF7047F4E}"/>
              </a:ext>
            </a:extLst>
          </p:cNvPr>
          <p:cNvGrpSpPr/>
          <p:nvPr/>
        </p:nvGrpSpPr>
        <p:grpSpPr>
          <a:xfrm>
            <a:off x="3339129" y="3883629"/>
            <a:ext cx="5668678" cy="490691"/>
            <a:chOff x="282566" y="3217050"/>
            <a:chExt cx="5668678" cy="49069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5D4EB4C-CBC5-67D7-4E76-0C8393DDC55D}"/>
                </a:ext>
              </a:extLst>
            </p:cNvPr>
            <p:cNvCxnSpPr>
              <a:cxnSpLocks/>
            </p:cNvCxnSpPr>
            <p:nvPr/>
          </p:nvCxnSpPr>
          <p:spPr>
            <a:xfrm>
              <a:off x="282566" y="3462396"/>
              <a:ext cx="5668678" cy="0"/>
            </a:xfrm>
            <a:prstGeom prst="line">
              <a:avLst/>
            </a:prstGeom>
            <a:noFill/>
            <a:ln w="381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1967AE-2F6D-E5F7-69EE-43ED2C38C352}"/>
                </a:ext>
              </a:extLst>
            </p:cNvPr>
            <p:cNvSpPr/>
            <p:nvPr/>
          </p:nvSpPr>
          <p:spPr>
            <a:xfrm flipH="1">
              <a:off x="438391" y="3223711"/>
              <a:ext cx="512490" cy="48403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69108C-0AF1-791C-0BDC-1BD46A8187FF}"/>
                </a:ext>
              </a:extLst>
            </p:cNvPr>
            <p:cNvSpPr/>
            <p:nvPr/>
          </p:nvSpPr>
          <p:spPr>
            <a:xfrm flipH="1">
              <a:off x="961568" y="3223704"/>
              <a:ext cx="512490" cy="48403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C17E2FD-72A7-615F-2E71-BEFAB73D2561}"/>
                </a:ext>
              </a:extLst>
            </p:cNvPr>
            <p:cNvSpPr/>
            <p:nvPr/>
          </p:nvSpPr>
          <p:spPr>
            <a:xfrm flipH="1">
              <a:off x="1481598" y="3221487"/>
              <a:ext cx="512490" cy="48403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8E49809-F034-56E3-CBF5-790620C89056}"/>
                </a:ext>
              </a:extLst>
            </p:cNvPr>
            <p:cNvSpPr/>
            <p:nvPr/>
          </p:nvSpPr>
          <p:spPr>
            <a:xfrm flipH="1">
              <a:off x="2008664" y="3221486"/>
              <a:ext cx="512490" cy="48403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37609FE-AD66-FE78-A16A-CD33D910CCCD}"/>
                </a:ext>
              </a:extLst>
            </p:cNvPr>
            <p:cNvSpPr/>
            <p:nvPr/>
          </p:nvSpPr>
          <p:spPr>
            <a:xfrm flipH="1">
              <a:off x="2524081" y="3223707"/>
              <a:ext cx="512490" cy="48403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541F288-8ABE-75E6-31BC-08DE9AAC6DB7}"/>
                </a:ext>
              </a:extLst>
            </p:cNvPr>
            <p:cNvSpPr/>
            <p:nvPr/>
          </p:nvSpPr>
          <p:spPr>
            <a:xfrm flipH="1">
              <a:off x="3052706" y="3217050"/>
              <a:ext cx="512490" cy="484030"/>
            </a:xfrm>
            <a:prstGeom prst="ellipse">
              <a:avLst/>
            </a:prstGeom>
            <a:solidFill>
              <a:srgbClr val="000000">
                <a:lumMod val="40000"/>
                <a:lumOff val="60000"/>
              </a:srgbClr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FD7852-1442-7574-33C3-C8A3E54D1A19}"/>
                </a:ext>
              </a:extLst>
            </p:cNvPr>
            <p:cNvSpPr/>
            <p:nvPr/>
          </p:nvSpPr>
          <p:spPr>
            <a:xfrm flipH="1">
              <a:off x="3575306" y="3223708"/>
              <a:ext cx="512490" cy="484030"/>
            </a:xfrm>
            <a:prstGeom prst="ellipse">
              <a:avLst/>
            </a:prstGeom>
            <a:solidFill>
              <a:srgbClr val="000000">
                <a:lumMod val="40000"/>
                <a:lumOff val="60000"/>
              </a:srgbClr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57F9FD-EE32-05E6-B562-FECF4F65E42D}"/>
                </a:ext>
              </a:extLst>
            </p:cNvPr>
            <p:cNvSpPr/>
            <p:nvPr/>
          </p:nvSpPr>
          <p:spPr>
            <a:xfrm flipH="1">
              <a:off x="4105246" y="3223704"/>
              <a:ext cx="512490" cy="484030"/>
            </a:xfrm>
            <a:prstGeom prst="ellipse">
              <a:avLst/>
            </a:prstGeom>
            <a:solidFill>
              <a:srgbClr val="000000">
                <a:lumMod val="40000"/>
                <a:lumOff val="60000"/>
              </a:srgbClr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1117A18-F008-B2D5-97DB-AFB2F66280DE}"/>
              </a:ext>
            </a:extLst>
          </p:cNvPr>
          <p:cNvSpPr txBox="1"/>
          <p:nvPr/>
        </p:nvSpPr>
        <p:spPr>
          <a:xfrm>
            <a:off x="3681524" y="5161069"/>
            <a:ext cx="4828952" cy="71508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_____ is made of 5 and _____ ; </a:t>
            </a:r>
          </a:p>
          <a:p>
            <a:pPr algn="ctr"/>
            <a:r>
              <a:rPr lang="en-GB" dirty="0">
                <a:latin typeface="Century Gothic" panose="020B0502020202020204" pitchFamily="34" charset="0"/>
              </a:rPr>
              <a:t>5 and _____ make _____ .</a:t>
            </a:r>
          </a:p>
        </p:txBody>
      </p:sp>
    </p:spTree>
    <p:extLst>
      <p:ext uri="{BB962C8B-B14F-4D97-AF65-F5344CB8AC3E}">
        <p14:creationId xmlns:p14="http://schemas.microsoft.com/office/powerpoint/2010/main" val="16850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AD01004-4964-4D0D-9F0A-04A1E5258CB1}"/>
              </a:ext>
            </a:extLst>
          </p:cNvPr>
          <p:cNvSpPr txBox="1"/>
          <p:nvPr/>
        </p:nvSpPr>
        <p:spPr>
          <a:xfrm>
            <a:off x="8135143" y="539750"/>
            <a:ext cx="16863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739F1-7FF1-4A76-AC98-C966EE2DC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04" b="60893"/>
          <a:stretch/>
        </p:blipFill>
        <p:spPr>
          <a:xfrm flipH="1">
            <a:off x="1235455" y="882674"/>
            <a:ext cx="3523357" cy="23039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16F060-E27D-BF0A-1718-A5B35F06AF37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400729-26A5-AB05-001E-B33A1168625C}"/>
              </a:ext>
            </a:extLst>
          </p:cNvPr>
          <p:cNvGrpSpPr/>
          <p:nvPr/>
        </p:nvGrpSpPr>
        <p:grpSpPr>
          <a:xfrm>
            <a:off x="3345491" y="3845744"/>
            <a:ext cx="5668678" cy="490691"/>
            <a:chOff x="282566" y="4404182"/>
            <a:chExt cx="5668678" cy="49069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675C555-7325-2D5B-89BB-96C8C6283135}"/>
                </a:ext>
              </a:extLst>
            </p:cNvPr>
            <p:cNvCxnSpPr>
              <a:cxnSpLocks/>
            </p:cNvCxnSpPr>
            <p:nvPr/>
          </p:nvCxnSpPr>
          <p:spPr>
            <a:xfrm>
              <a:off x="282566" y="4649528"/>
              <a:ext cx="5668678" cy="0"/>
            </a:xfrm>
            <a:prstGeom prst="line">
              <a:avLst/>
            </a:prstGeom>
            <a:noFill/>
            <a:ln w="381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BAEE7F5-D566-A111-AA13-300C456847D2}"/>
                </a:ext>
              </a:extLst>
            </p:cNvPr>
            <p:cNvSpPr/>
            <p:nvPr/>
          </p:nvSpPr>
          <p:spPr>
            <a:xfrm flipH="1">
              <a:off x="438391" y="4410843"/>
              <a:ext cx="512490" cy="48403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684C4C5-FC26-A80C-E515-7F0D3561B8DA}"/>
                </a:ext>
              </a:extLst>
            </p:cNvPr>
            <p:cNvSpPr/>
            <p:nvPr/>
          </p:nvSpPr>
          <p:spPr>
            <a:xfrm flipH="1">
              <a:off x="961568" y="4410836"/>
              <a:ext cx="512490" cy="48403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F92DCB0-ED6E-69EB-9C00-D149E91A1BE0}"/>
                </a:ext>
              </a:extLst>
            </p:cNvPr>
            <p:cNvSpPr/>
            <p:nvPr/>
          </p:nvSpPr>
          <p:spPr>
            <a:xfrm flipH="1">
              <a:off x="1481598" y="4408619"/>
              <a:ext cx="512490" cy="48403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F2B6DB9-5492-6DAE-7FC3-B8CCA9835634}"/>
                </a:ext>
              </a:extLst>
            </p:cNvPr>
            <p:cNvSpPr/>
            <p:nvPr/>
          </p:nvSpPr>
          <p:spPr>
            <a:xfrm flipH="1">
              <a:off x="2008664" y="4408618"/>
              <a:ext cx="512490" cy="48403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353DC25-F5CC-62C5-DC2C-BDBCD24F43FF}"/>
                </a:ext>
              </a:extLst>
            </p:cNvPr>
            <p:cNvSpPr/>
            <p:nvPr/>
          </p:nvSpPr>
          <p:spPr>
            <a:xfrm flipH="1">
              <a:off x="2524081" y="4410839"/>
              <a:ext cx="512490" cy="48403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9331D9-1700-45B5-9377-F39F40735109}"/>
                </a:ext>
              </a:extLst>
            </p:cNvPr>
            <p:cNvSpPr/>
            <p:nvPr/>
          </p:nvSpPr>
          <p:spPr>
            <a:xfrm flipH="1">
              <a:off x="3052706" y="4404182"/>
              <a:ext cx="512490" cy="484030"/>
            </a:xfrm>
            <a:prstGeom prst="ellipse">
              <a:avLst/>
            </a:prstGeom>
            <a:solidFill>
              <a:srgbClr val="000000">
                <a:lumMod val="40000"/>
                <a:lumOff val="60000"/>
              </a:srgbClr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8EAEC7E-0069-C6B8-319F-0F5B078BC9BD}"/>
                </a:ext>
              </a:extLst>
            </p:cNvPr>
            <p:cNvSpPr/>
            <p:nvPr/>
          </p:nvSpPr>
          <p:spPr>
            <a:xfrm flipH="1">
              <a:off x="3575306" y="4410840"/>
              <a:ext cx="512490" cy="484030"/>
            </a:xfrm>
            <a:prstGeom prst="ellipse">
              <a:avLst/>
            </a:prstGeom>
            <a:solidFill>
              <a:srgbClr val="000000">
                <a:lumMod val="40000"/>
                <a:lumOff val="60000"/>
              </a:srgbClr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9778709-69CD-D3B2-BD90-5AD593D66DB7}"/>
              </a:ext>
            </a:extLst>
          </p:cNvPr>
          <p:cNvSpPr txBox="1"/>
          <p:nvPr/>
        </p:nvSpPr>
        <p:spPr>
          <a:xfrm>
            <a:off x="3681524" y="5161069"/>
            <a:ext cx="4828952" cy="71508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_____ is made of 5 and _____ ; </a:t>
            </a:r>
          </a:p>
          <a:p>
            <a:pPr algn="ctr"/>
            <a:r>
              <a:rPr lang="en-GB" dirty="0">
                <a:latin typeface="Century Gothic" panose="020B0502020202020204" pitchFamily="34" charset="0"/>
              </a:rPr>
              <a:t>5 and _____ make _____ .</a:t>
            </a:r>
          </a:p>
        </p:txBody>
      </p:sp>
    </p:spTree>
    <p:extLst>
      <p:ext uri="{BB962C8B-B14F-4D97-AF65-F5344CB8AC3E}">
        <p14:creationId xmlns:p14="http://schemas.microsoft.com/office/powerpoint/2010/main" val="5567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5AA8C1-DE5E-4076-85EB-EFB453983F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4" r="54215"/>
          <a:stretch/>
        </p:blipFill>
        <p:spPr>
          <a:xfrm>
            <a:off x="8408514" y="2298096"/>
            <a:ext cx="1450932" cy="37122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D80F13-BE7A-4186-BDD3-2C0FBFAE1502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7AECFEC-C90D-4CBE-9050-548F357C1CE8}"/>
              </a:ext>
            </a:extLst>
          </p:cNvPr>
          <p:cNvSpPr/>
          <p:nvPr/>
        </p:nvSpPr>
        <p:spPr>
          <a:xfrm>
            <a:off x="2090327" y="1191801"/>
            <a:ext cx="6068727" cy="1471695"/>
          </a:xfrm>
          <a:prstGeom prst="wedgeRoundRectCallout">
            <a:avLst>
              <a:gd name="adj1" fmla="val 57650"/>
              <a:gd name="adj2" fmla="val 39092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how many counters are needed to make the number shown.</a:t>
            </a:r>
          </a:p>
        </p:txBody>
      </p:sp>
    </p:spTree>
    <p:extLst>
      <p:ext uri="{BB962C8B-B14F-4D97-AF65-F5344CB8AC3E}">
        <p14:creationId xmlns:p14="http://schemas.microsoft.com/office/powerpoint/2010/main" val="217618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0">
            <a:extLst>
              <a:ext uri="{FF2B5EF4-FFF2-40B4-BE49-F238E27FC236}">
                <a16:creationId xmlns:a16="http://schemas.microsoft.com/office/drawing/2014/main" id="{EC5BCEFC-8F54-4003-A303-FD40C3743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3" y="2237702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B0EC6D-5071-4AAB-8D56-02059937BF7A}"/>
              </a:ext>
            </a:extLst>
          </p:cNvPr>
          <p:cNvSpPr/>
          <p:nvPr/>
        </p:nvSpPr>
        <p:spPr>
          <a:xfrm>
            <a:off x="5223636" y="244628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000200-3BBC-43A8-8D7B-1D1EB8FAA8EF}"/>
              </a:ext>
            </a:extLst>
          </p:cNvPr>
          <p:cNvSpPr/>
          <p:nvPr/>
        </p:nvSpPr>
        <p:spPr>
          <a:xfrm>
            <a:off x="4486619" y="3104727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15909-8D3D-4033-B84A-8E508A095AAD}"/>
              </a:ext>
            </a:extLst>
          </p:cNvPr>
          <p:cNvSpPr/>
          <p:nvPr/>
        </p:nvSpPr>
        <p:spPr>
          <a:xfrm>
            <a:off x="3812455" y="2458644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9D7112-5F0F-461B-83C5-D8B2C1FBBD21}"/>
              </a:ext>
            </a:extLst>
          </p:cNvPr>
          <p:cNvSpPr/>
          <p:nvPr/>
        </p:nvSpPr>
        <p:spPr>
          <a:xfrm>
            <a:off x="5223636" y="380882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84DBCA-9430-486C-921E-539CCE640F73}"/>
              </a:ext>
            </a:extLst>
          </p:cNvPr>
          <p:cNvSpPr/>
          <p:nvPr/>
        </p:nvSpPr>
        <p:spPr>
          <a:xfrm>
            <a:off x="3810305" y="3808821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C2614ECD-51CB-4406-8AC4-2A5353A39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237702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927A48-DE8A-4575-8E06-CBF9D333D4DD}"/>
              </a:ext>
            </a:extLst>
          </p:cNvPr>
          <p:cNvSpPr/>
          <p:nvPr/>
        </p:nvSpPr>
        <p:spPr>
          <a:xfrm>
            <a:off x="7752663" y="244628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B8B964-F350-44DD-9982-818AA31D39A0}"/>
              </a:ext>
            </a:extLst>
          </p:cNvPr>
          <p:cNvSpPr/>
          <p:nvPr/>
        </p:nvSpPr>
        <p:spPr>
          <a:xfrm>
            <a:off x="7015645" y="3104727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D84676A-CE55-45E4-8DF1-160C39BCB73E}"/>
              </a:ext>
            </a:extLst>
          </p:cNvPr>
          <p:cNvSpPr/>
          <p:nvPr/>
        </p:nvSpPr>
        <p:spPr>
          <a:xfrm>
            <a:off x="6341482" y="2458644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77CC83-645C-4269-A9DF-074B0A32DCC8}"/>
              </a:ext>
            </a:extLst>
          </p:cNvPr>
          <p:cNvSpPr/>
          <p:nvPr/>
        </p:nvSpPr>
        <p:spPr>
          <a:xfrm>
            <a:off x="7752663" y="380882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D2083A-BC11-46F2-80CE-0D7ABA7B207D}"/>
              </a:ext>
            </a:extLst>
          </p:cNvPr>
          <p:cNvSpPr/>
          <p:nvPr/>
        </p:nvSpPr>
        <p:spPr>
          <a:xfrm>
            <a:off x="6339332" y="3808821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7309DB-86EC-4331-90B3-682B67195CE3}"/>
              </a:ext>
            </a:extLst>
          </p:cNvPr>
          <p:cNvSpPr/>
          <p:nvPr/>
        </p:nvSpPr>
        <p:spPr>
          <a:xfrm>
            <a:off x="5223636" y="2458645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B820E7E-B6F9-4EC2-B6F6-DBCDED372652}"/>
              </a:ext>
            </a:extLst>
          </p:cNvPr>
          <p:cNvSpPr/>
          <p:nvPr/>
        </p:nvSpPr>
        <p:spPr>
          <a:xfrm>
            <a:off x="3810305" y="2467484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4DC006B-8E49-4E4E-B862-6C39307C9826}"/>
              </a:ext>
            </a:extLst>
          </p:cNvPr>
          <p:cNvSpPr/>
          <p:nvPr/>
        </p:nvSpPr>
        <p:spPr>
          <a:xfrm>
            <a:off x="4486619" y="3114491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25BC8AB-A322-4399-81CC-C6647350F87A}"/>
              </a:ext>
            </a:extLst>
          </p:cNvPr>
          <p:cNvSpPr/>
          <p:nvPr/>
        </p:nvSpPr>
        <p:spPr>
          <a:xfrm>
            <a:off x="5223636" y="380882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23739CC-7645-4307-BCA9-64F62E91EAB7}"/>
              </a:ext>
            </a:extLst>
          </p:cNvPr>
          <p:cNvSpPr/>
          <p:nvPr/>
        </p:nvSpPr>
        <p:spPr>
          <a:xfrm>
            <a:off x="3810305" y="380882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D9A240F-B124-4E8C-BEAE-0CBAB40F8E79}"/>
              </a:ext>
            </a:extLst>
          </p:cNvPr>
          <p:cNvSpPr/>
          <p:nvPr/>
        </p:nvSpPr>
        <p:spPr>
          <a:xfrm>
            <a:off x="6339332" y="246552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7AD3DF-E8F5-4F40-9B88-18C43DD858C8}"/>
              </a:ext>
            </a:extLst>
          </p:cNvPr>
          <p:cNvSpPr txBox="1"/>
          <p:nvPr/>
        </p:nvSpPr>
        <p:spPr>
          <a:xfrm>
            <a:off x="3829951" y="5485991"/>
            <a:ext cx="4532097" cy="408623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 needs _____ to make _____ 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03EB85B-EA0D-425C-AB9B-126022B9B950}"/>
              </a:ext>
            </a:extLst>
          </p:cNvPr>
          <p:cNvSpPr/>
          <p:nvPr/>
        </p:nvSpPr>
        <p:spPr>
          <a:xfrm>
            <a:off x="6339331" y="3808821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FB3D5B-1936-FCA0-4C40-962A4F3B8DD7}"/>
              </a:ext>
            </a:extLst>
          </p:cNvPr>
          <p:cNvSpPr txBox="1"/>
          <p:nvPr/>
        </p:nvSpPr>
        <p:spPr>
          <a:xfrm>
            <a:off x="4454346" y="589469"/>
            <a:ext cx="3298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Make 7</a:t>
            </a:r>
          </a:p>
        </p:txBody>
      </p:sp>
    </p:spTree>
    <p:extLst>
      <p:ext uri="{BB962C8B-B14F-4D97-AF65-F5344CB8AC3E}">
        <p14:creationId xmlns:p14="http://schemas.microsoft.com/office/powerpoint/2010/main" val="35465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0">
            <a:extLst>
              <a:ext uri="{FF2B5EF4-FFF2-40B4-BE49-F238E27FC236}">
                <a16:creationId xmlns:a16="http://schemas.microsoft.com/office/drawing/2014/main" id="{EC5BCEFC-8F54-4003-A303-FD40C3743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3" y="2227869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B0EC6D-5071-4AAB-8D56-02059937BF7A}"/>
              </a:ext>
            </a:extLst>
          </p:cNvPr>
          <p:cNvSpPr/>
          <p:nvPr/>
        </p:nvSpPr>
        <p:spPr>
          <a:xfrm>
            <a:off x="5223636" y="243645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000200-3BBC-43A8-8D7B-1D1EB8FAA8EF}"/>
              </a:ext>
            </a:extLst>
          </p:cNvPr>
          <p:cNvSpPr/>
          <p:nvPr/>
        </p:nvSpPr>
        <p:spPr>
          <a:xfrm>
            <a:off x="4486619" y="3094894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15909-8D3D-4033-B84A-8E508A095AAD}"/>
              </a:ext>
            </a:extLst>
          </p:cNvPr>
          <p:cNvSpPr/>
          <p:nvPr/>
        </p:nvSpPr>
        <p:spPr>
          <a:xfrm>
            <a:off x="3812455" y="2448811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9D7112-5F0F-461B-83C5-D8B2C1FBBD21}"/>
              </a:ext>
            </a:extLst>
          </p:cNvPr>
          <p:cNvSpPr/>
          <p:nvPr/>
        </p:nvSpPr>
        <p:spPr>
          <a:xfrm>
            <a:off x="5223636" y="3798989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84DBCA-9430-486C-921E-539CCE640F73}"/>
              </a:ext>
            </a:extLst>
          </p:cNvPr>
          <p:cNvSpPr/>
          <p:nvPr/>
        </p:nvSpPr>
        <p:spPr>
          <a:xfrm>
            <a:off x="3810305" y="379898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C2614ECD-51CB-4406-8AC4-2A5353A39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227869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927A48-DE8A-4575-8E06-CBF9D333D4DD}"/>
              </a:ext>
            </a:extLst>
          </p:cNvPr>
          <p:cNvSpPr/>
          <p:nvPr/>
        </p:nvSpPr>
        <p:spPr>
          <a:xfrm>
            <a:off x="7752663" y="243645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B8B964-F350-44DD-9982-818AA31D39A0}"/>
              </a:ext>
            </a:extLst>
          </p:cNvPr>
          <p:cNvSpPr/>
          <p:nvPr/>
        </p:nvSpPr>
        <p:spPr>
          <a:xfrm>
            <a:off x="7015645" y="3094894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D84676A-CE55-45E4-8DF1-160C39BCB73E}"/>
              </a:ext>
            </a:extLst>
          </p:cNvPr>
          <p:cNvSpPr/>
          <p:nvPr/>
        </p:nvSpPr>
        <p:spPr>
          <a:xfrm>
            <a:off x="6341482" y="2448811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77CC83-645C-4269-A9DF-074B0A32DCC8}"/>
              </a:ext>
            </a:extLst>
          </p:cNvPr>
          <p:cNvSpPr/>
          <p:nvPr/>
        </p:nvSpPr>
        <p:spPr>
          <a:xfrm>
            <a:off x="7752663" y="3798989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D2083A-BC11-46F2-80CE-0D7ABA7B207D}"/>
              </a:ext>
            </a:extLst>
          </p:cNvPr>
          <p:cNvSpPr/>
          <p:nvPr/>
        </p:nvSpPr>
        <p:spPr>
          <a:xfrm>
            <a:off x="6339332" y="379898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7309DB-86EC-4331-90B3-682B67195CE3}"/>
              </a:ext>
            </a:extLst>
          </p:cNvPr>
          <p:cNvSpPr/>
          <p:nvPr/>
        </p:nvSpPr>
        <p:spPr>
          <a:xfrm>
            <a:off x="5223636" y="244881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B820E7E-B6F9-4EC2-B6F6-DBCDED372652}"/>
              </a:ext>
            </a:extLst>
          </p:cNvPr>
          <p:cNvSpPr/>
          <p:nvPr/>
        </p:nvSpPr>
        <p:spPr>
          <a:xfrm>
            <a:off x="3810305" y="2457651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4DC006B-8E49-4E4E-B862-6C39307C9826}"/>
              </a:ext>
            </a:extLst>
          </p:cNvPr>
          <p:cNvSpPr/>
          <p:nvPr/>
        </p:nvSpPr>
        <p:spPr>
          <a:xfrm>
            <a:off x="4486619" y="3104658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25BC8AB-A322-4399-81CC-C6647350F87A}"/>
              </a:ext>
            </a:extLst>
          </p:cNvPr>
          <p:cNvSpPr/>
          <p:nvPr/>
        </p:nvSpPr>
        <p:spPr>
          <a:xfrm>
            <a:off x="5223636" y="3798989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23739CC-7645-4307-BCA9-64F62E91EAB7}"/>
              </a:ext>
            </a:extLst>
          </p:cNvPr>
          <p:cNvSpPr/>
          <p:nvPr/>
        </p:nvSpPr>
        <p:spPr>
          <a:xfrm>
            <a:off x="3810305" y="3798989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D9A240F-B124-4E8C-BEAE-0CBAB40F8E79}"/>
              </a:ext>
            </a:extLst>
          </p:cNvPr>
          <p:cNvSpPr/>
          <p:nvPr/>
        </p:nvSpPr>
        <p:spPr>
          <a:xfrm>
            <a:off x="6339332" y="245569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7AD3DF-E8F5-4F40-9B88-18C43DD858C8}"/>
              </a:ext>
            </a:extLst>
          </p:cNvPr>
          <p:cNvSpPr txBox="1"/>
          <p:nvPr/>
        </p:nvSpPr>
        <p:spPr>
          <a:xfrm>
            <a:off x="3829951" y="5485991"/>
            <a:ext cx="4532097" cy="408623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 needs _____ to make _____ 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D01004-4964-4D0D-9F0A-04A1E5258CB1}"/>
              </a:ext>
            </a:extLst>
          </p:cNvPr>
          <p:cNvSpPr txBox="1"/>
          <p:nvPr/>
        </p:nvSpPr>
        <p:spPr>
          <a:xfrm>
            <a:off x="4486619" y="595436"/>
            <a:ext cx="3298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Make 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987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0">
            <a:extLst>
              <a:ext uri="{FF2B5EF4-FFF2-40B4-BE49-F238E27FC236}">
                <a16:creationId xmlns:a16="http://schemas.microsoft.com/office/drawing/2014/main" id="{EC5BCEFC-8F54-4003-A303-FD40C3743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3" y="2237702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B0EC6D-5071-4AAB-8D56-02059937BF7A}"/>
              </a:ext>
            </a:extLst>
          </p:cNvPr>
          <p:cNvSpPr/>
          <p:nvPr/>
        </p:nvSpPr>
        <p:spPr>
          <a:xfrm>
            <a:off x="5223636" y="244628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000200-3BBC-43A8-8D7B-1D1EB8FAA8EF}"/>
              </a:ext>
            </a:extLst>
          </p:cNvPr>
          <p:cNvSpPr/>
          <p:nvPr/>
        </p:nvSpPr>
        <p:spPr>
          <a:xfrm>
            <a:off x="4486619" y="3104727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15909-8D3D-4033-B84A-8E508A095AAD}"/>
              </a:ext>
            </a:extLst>
          </p:cNvPr>
          <p:cNvSpPr/>
          <p:nvPr/>
        </p:nvSpPr>
        <p:spPr>
          <a:xfrm>
            <a:off x="3812455" y="2458644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9D7112-5F0F-461B-83C5-D8B2C1FBBD21}"/>
              </a:ext>
            </a:extLst>
          </p:cNvPr>
          <p:cNvSpPr/>
          <p:nvPr/>
        </p:nvSpPr>
        <p:spPr>
          <a:xfrm>
            <a:off x="5223636" y="380882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84DBCA-9430-486C-921E-539CCE640F73}"/>
              </a:ext>
            </a:extLst>
          </p:cNvPr>
          <p:cNvSpPr/>
          <p:nvPr/>
        </p:nvSpPr>
        <p:spPr>
          <a:xfrm>
            <a:off x="3810305" y="3808821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C2614ECD-51CB-4406-8AC4-2A5353A39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237702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927A48-DE8A-4575-8E06-CBF9D333D4DD}"/>
              </a:ext>
            </a:extLst>
          </p:cNvPr>
          <p:cNvSpPr/>
          <p:nvPr/>
        </p:nvSpPr>
        <p:spPr>
          <a:xfrm>
            <a:off x="7752663" y="244628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B8B964-F350-44DD-9982-818AA31D39A0}"/>
              </a:ext>
            </a:extLst>
          </p:cNvPr>
          <p:cNvSpPr/>
          <p:nvPr/>
        </p:nvSpPr>
        <p:spPr>
          <a:xfrm>
            <a:off x="7015645" y="3104727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D84676A-CE55-45E4-8DF1-160C39BCB73E}"/>
              </a:ext>
            </a:extLst>
          </p:cNvPr>
          <p:cNvSpPr/>
          <p:nvPr/>
        </p:nvSpPr>
        <p:spPr>
          <a:xfrm>
            <a:off x="6341482" y="2458644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77CC83-645C-4269-A9DF-074B0A32DCC8}"/>
              </a:ext>
            </a:extLst>
          </p:cNvPr>
          <p:cNvSpPr/>
          <p:nvPr/>
        </p:nvSpPr>
        <p:spPr>
          <a:xfrm>
            <a:off x="7752663" y="380882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D2083A-BC11-46F2-80CE-0D7ABA7B207D}"/>
              </a:ext>
            </a:extLst>
          </p:cNvPr>
          <p:cNvSpPr/>
          <p:nvPr/>
        </p:nvSpPr>
        <p:spPr>
          <a:xfrm>
            <a:off x="6339332" y="3808821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7309DB-86EC-4331-90B3-682B67195CE3}"/>
              </a:ext>
            </a:extLst>
          </p:cNvPr>
          <p:cNvSpPr/>
          <p:nvPr/>
        </p:nvSpPr>
        <p:spPr>
          <a:xfrm>
            <a:off x="5223636" y="2458645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B820E7E-B6F9-4EC2-B6F6-DBCDED372652}"/>
              </a:ext>
            </a:extLst>
          </p:cNvPr>
          <p:cNvSpPr/>
          <p:nvPr/>
        </p:nvSpPr>
        <p:spPr>
          <a:xfrm>
            <a:off x="3810305" y="2467484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4DC006B-8E49-4E4E-B862-6C39307C9826}"/>
              </a:ext>
            </a:extLst>
          </p:cNvPr>
          <p:cNvSpPr/>
          <p:nvPr/>
        </p:nvSpPr>
        <p:spPr>
          <a:xfrm>
            <a:off x="4486619" y="3114491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25BC8AB-A322-4399-81CC-C6647350F87A}"/>
              </a:ext>
            </a:extLst>
          </p:cNvPr>
          <p:cNvSpPr/>
          <p:nvPr/>
        </p:nvSpPr>
        <p:spPr>
          <a:xfrm>
            <a:off x="5223636" y="380882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23739CC-7645-4307-BCA9-64F62E91EAB7}"/>
              </a:ext>
            </a:extLst>
          </p:cNvPr>
          <p:cNvSpPr/>
          <p:nvPr/>
        </p:nvSpPr>
        <p:spPr>
          <a:xfrm>
            <a:off x="3810305" y="380882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D9A240F-B124-4E8C-BEAE-0CBAB40F8E79}"/>
              </a:ext>
            </a:extLst>
          </p:cNvPr>
          <p:cNvSpPr/>
          <p:nvPr/>
        </p:nvSpPr>
        <p:spPr>
          <a:xfrm>
            <a:off x="6339332" y="246552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03EB85B-EA0D-425C-AB9B-126022B9B950}"/>
              </a:ext>
            </a:extLst>
          </p:cNvPr>
          <p:cNvSpPr/>
          <p:nvPr/>
        </p:nvSpPr>
        <p:spPr>
          <a:xfrm>
            <a:off x="6339331" y="3808821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7140661-B236-4A55-9A6F-CFFB6346E8C8}"/>
              </a:ext>
            </a:extLst>
          </p:cNvPr>
          <p:cNvSpPr/>
          <p:nvPr/>
        </p:nvSpPr>
        <p:spPr>
          <a:xfrm>
            <a:off x="7750512" y="2446424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C393F9E-99A6-4BBB-B1C9-7F3064377891}"/>
              </a:ext>
            </a:extLst>
          </p:cNvPr>
          <p:cNvSpPr/>
          <p:nvPr/>
        </p:nvSpPr>
        <p:spPr>
          <a:xfrm>
            <a:off x="7750512" y="380868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7AD3DF-E8F5-4F40-9B88-18C43DD858C8}"/>
              </a:ext>
            </a:extLst>
          </p:cNvPr>
          <p:cNvSpPr txBox="1"/>
          <p:nvPr/>
        </p:nvSpPr>
        <p:spPr>
          <a:xfrm>
            <a:off x="3829951" y="5485991"/>
            <a:ext cx="4532097" cy="408623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 needs _____ to make _____ 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0E7897-5775-06BB-7ADF-D24455B15244}"/>
              </a:ext>
            </a:extLst>
          </p:cNvPr>
          <p:cNvSpPr txBox="1"/>
          <p:nvPr/>
        </p:nvSpPr>
        <p:spPr>
          <a:xfrm>
            <a:off x="4486619" y="607476"/>
            <a:ext cx="3298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Make 9</a:t>
            </a:r>
          </a:p>
        </p:txBody>
      </p:sp>
    </p:spTree>
    <p:extLst>
      <p:ext uri="{BB962C8B-B14F-4D97-AF65-F5344CB8AC3E}">
        <p14:creationId xmlns:p14="http://schemas.microsoft.com/office/powerpoint/2010/main" val="358796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6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0">
            <a:extLst>
              <a:ext uri="{FF2B5EF4-FFF2-40B4-BE49-F238E27FC236}">
                <a16:creationId xmlns:a16="http://schemas.microsoft.com/office/drawing/2014/main" id="{EC5BCEFC-8F54-4003-A303-FD40C3743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3" y="2237704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B0EC6D-5071-4AAB-8D56-02059937BF7A}"/>
              </a:ext>
            </a:extLst>
          </p:cNvPr>
          <p:cNvSpPr/>
          <p:nvPr/>
        </p:nvSpPr>
        <p:spPr>
          <a:xfrm>
            <a:off x="5223636" y="2446287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000200-3BBC-43A8-8D7B-1D1EB8FAA8EF}"/>
              </a:ext>
            </a:extLst>
          </p:cNvPr>
          <p:cNvSpPr/>
          <p:nvPr/>
        </p:nvSpPr>
        <p:spPr>
          <a:xfrm>
            <a:off x="4486619" y="3104729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15909-8D3D-4033-B84A-8E508A095AAD}"/>
              </a:ext>
            </a:extLst>
          </p:cNvPr>
          <p:cNvSpPr/>
          <p:nvPr/>
        </p:nvSpPr>
        <p:spPr>
          <a:xfrm>
            <a:off x="3812455" y="245864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9D7112-5F0F-461B-83C5-D8B2C1FBBD21}"/>
              </a:ext>
            </a:extLst>
          </p:cNvPr>
          <p:cNvSpPr/>
          <p:nvPr/>
        </p:nvSpPr>
        <p:spPr>
          <a:xfrm>
            <a:off x="5223636" y="3808824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84DBCA-9430-486C-921E-539CCE640F73}"/>
              </a:ext>
            </a:extLst>
          </p:cNvPr>
          <p:cNvSpPr/>
          <p:nvPr/>
        </p:nvSpPr>
        <p:spPr>
          <a:xfrm>
            <a:off x="3810305" y="380882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C2614ECD-51CB-4406-8AC4-2A5353A39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237704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927A48-DE8A-4575-8E06-CBF9D333D4DD}"/>
              </a:ext>
            </a:extLst>
          </p:cNvPr>
          <p:cNvSpPr/>
          <p:nvPr/>
        </p:nvSpPr>
        <p:spPr>
          <a:xfrm>
            <a:off x="7752663" y="2446287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B8B964-F350-44DD-9982-818AA31D39A0}"/>
              </a:ext>
            </a:extLst>
          </p:cNvPr>
          <p:cNvSpPr/>
          <p:nvPr/>
        </p:nvSpPr>
        <p:spPr>
          <a:xfrm>
            <a:off x="7015645" y="3104729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D84676A-CE55-45E4-8DF1-160C39BCB73E}"/>
              </a:ext>
            </a:extLst>
          </p:cNvPr>
          <p:cNvSpPr/>
          <p:nvPr/>
        </p:nvSpPr>
        <p:spPr>
          <a:xfrm>
            <a:off x="6341482" y="245864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77CC83-645C-4269-A9DF-074B0A32DCC8}"/>
              </a:ext>
            </a:extLst>
          </p:cNvPr>
          <p:cNvSpPr/>
          <p:nvPr/>
        </p:nvSpPr>
        <p:spPr>
          <a:xfrm>
            <a:off x="7752663" y="3808824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D2083A-BC11-46F2-80CE-0D7ABA7B207D}"/>
              </a:ext>
            </a:extLst>
          </p:cNvPr>
          <p:cNvSpPr/>
          <p:nvPr/>
        </p:nvSpPr>
        <p:spPr>
          <a:xfrm>
            <a:off x="6339332" y="380882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7309DB-86EC-4331-90B3-682B67195CE3}"/>
              </a:ext>
            </a:extLst>
          </p:cNvPr>
          <p:cNvSpPr/>
          <p:nvPr/>
        </p:nvSpPr>
        <p:spPr>
          <a:xfrm>
            <a:off x="5223636" y="2458647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B820E7E-B6F9-4EC2-B6F6-DBCDED372652}"/>
              </a:ext>
            </a:extLst>
          </p:cNvPr>
          <p:cNvSpPr/>
          <p:nvPr/>
        </p:nvSpPr>
        <p:spPr>
          <a:xfrm>
            <a:off x="3810305" y="246748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4DC006B-8E49-4E4E-B862-6C39307C9826}"/>
              </a:ext>
            </a:extLst>
          </p:cNvPr>
          <p:cNvSpPr/>
          <p:nvPr/>
        </p:nvSpPr>
        <p:spPr>
          <a:xfrm>
            <a:off x="4486619" y="311449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25BC8AB-A322-4399-81CC-C6647350F87A}"/>
              </a:ext>
            </a:extLst>
          </p:cNvPr>
          <p:cNvSpPr/>
          <p:nvPr/>
        </p:nvSpPr>
        <p:spPr>
          <a:xfrm>
            <a:off x="5223636" y="3808824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23739CC-7645-4307-BCA9-64F62E91EAB7}"/>
              </a:ext>
            </a:extLst>
          </p:cNvPr>
          <p:cNvSpPr/>
          <p:nvPr/>
        </p:nvSpPr>
        <p:spPr>
          <a:xfrm>
            <a:off x="3810305" y="3808824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D9A240F-B124-4E8C-BEAE-0CBAB40F8E79}"/>
              </a:ext>
            </a:extLst>
          </p:cNvPr>
          <p:cNvSpPr/>
          <p:nvPr/>
        </p:nvSpPr>
        <p:spPr>
          <a:xfrm>
            <a:off x="6339332" y="2465528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7AD3DF-E8F5-4F40-9B88-18C43DD858C8}"/>
              </a:ext>
            </a:extLst>
          </p:cNvPr>
          <p:cNvSpPr txBox="1"/>
          <p:nvPr/>
        </p:nvSpPr>
        <p:spPr>
          <a:xfrm>
            <a:off x="3829951" y="5485991"/>
            <a:ext cx="4532097" cy="408623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 needs _____ to make _____ 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03EB85B-EA0D-425C-AB9B-126022B9B950}"/>
              </a:ext>
            </a:extLst>
          </p:cNvPr>
          <p:cNvSpPr/>
          <p:nvPr/>
        </p:nvSpPr>
        <p:spPr>
          <a:xfrm>
            <a:off x="6339331" y="380882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7140661-B236-4A55-9A6F-CFFB6346E8C8}"/>
              </a:ext>
            </a:extLst>
          </p:cNvPr>
          <p:cNvSpPr/>
          <p:nvPr/>
        </p:nvSpPr>
        <p:spPr>
          <a:xfrm>
            <a:off x="7750512" y="244642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979EF1-9D97-AE2A-C777-3241794266A6}"/>
              </a:ext>
            </a:extLst>
          </p:cNvPr>
          <p:cNvSpPr txBox="1"/>
          <p:nvPr/>
        </p:nvSpPr>
        <p:spPr>
          <a:xfrm>
            <a:off x="4447291" y="605271"/>
            <a:ext cx="3298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Make 8</a:t>
            </a:r>
          </a:p>
        </p:txBody>
      </p:sp>
    </p:spTree>
    <p:extLst>
      <p:ext uri="{BB962C8B-B14F-4D97-AF65-F5344CB8AC3E}">
        <p14:creationId xmlns:p14="http://schemas.microsoft.com/office/powerpoint/2010/main" val="356414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6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587AD3DF-E8F5-4F40-9B88-18C43DD858C8}"/>
              </a:ext>
            </a:extLst>
          </p:cNvPr>
          <p:cNvSpPr txBox="1"/>
          <p:nvPr/>
        </p:nvSpPr>
        <p:spPr>
          <a:xfrm>
            <a:off x="3829951" y="5485991"/>
            <a:ext cx="4532097" cy="408623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 needs _____ to make _____ 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979EF1-9D97-AE2A-C777-3241794266A6}"/>
              </a:ext>
            </a:extLst>
          </p:cNvPr>
          <p:cNvSpPr txBox="1"/>
          <p:nvPr/>
        </p:nvSpPr>
        <p:spPr>
          <a:xfrm>
            <a:off x="4446838" y="604806"/>
            <a:ext cx="3298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Make 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FFEA7B-A6DC-023D-62FF-1ACFC8700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969" y="2230601"/>
            <a:ext cx="5932061" cy="23967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068200E-42A0-480C-D8BA-C0D391752868}"/>
              </a:ext>
            </a:extLst>
          </p:cNvPr>
          <p:cNvSpPr/>
          <p:nvPr/>
        </p:nvSpPr>
        <p:spPr>
          <a:xfrm>
            <a:off x="5703193" y="2458878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C92C84-A6B6-ECA7-DF26-C7C27139A169}"/>
              </a:ext>
            </a:extLst>
          </p:cNvPr>
          <p:cNvSpPr/>
          <p:nvPr/>
        </p:nvSpPr>
        <p:spPr>
          <a:xfrm>
            <a:off x="6885777" y="2458878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84BE12-18A0-0C89-13AD-815E526C001F}"/>
              </a:ext>
            </a:extLst>
          </p:cNvPr>
          <p:cNvSpPr/>
          <p:nvPr/>
        </p:nvSpPr>
        <p:spPr>
          <a:xfrm>
            <a:off x="4518836" y="2458878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8D60A1-EFB6-F1A4-0BED-FED1E8A05A81}"/>
              </a:ext>
            </a:extLst>
          </p:cNvPr>
          <p:cNvSpPr/>
          <p:nvPr/>
        </p:nvSpPr>
        <p:spPr>
          <a:xfrm>
            <a:off x="3334478" y="2458878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CAC468-FB8C-66E5-3452-14AB87585782}"/>
              </a:ext>
            </a:extLst>
          </p:cNvPr>
          <p:cNvSpPr/>
          <p:nvPr/>
        </p:nvSpPr>
        <p:spPr>
          <a:xfrm>
            <a:off x="8070134" y="2458878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6299F6-51F5-504D-3C34-5D07A69620B9}"/>
              </a:ext>
            </a:extLst>
          </p:cNvPr>
          <p:cNvSpPr/>
          <p:nvPr/>
        </p:nvSpPr>
        <p:spPr>
          <a:xfrm>
            <a:off x="3334478" y="3608846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B77211-011B-32E2-0B75-F948212FF90A}"/>
              </a:ext>
            </a:extLst>
          </p:cNvPr>
          <p:cNvSpPr/>
          <p:nvPr/>
        </p:nvSpPr>
        <p:spPr>
          <a:xfrm>
            <a:off x="4504374" y="3608846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036E0A-B9DB-70C5-50E7-D8914CFE9E60}"/>
              </a:ext>
            </a:extLst>
          </p:cNvPr>
          <p:cNvSpPr/>
          <p:nvPr/>
        </p:nvSpPr>
        <p:spPr>
          <a:xfrm>
            <a:off x="5703195" y="3608846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52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587AD3DF-E8F5-4F40-9B88-18C43DD858C8}"/>
              </a:ext>
            </a:extLst>
          </p:cNvPr>
          <p:cNvSpPr txBox="1"/>
          <p:nvPr/>
        </p:nvSpPr>
        <p:spPr>
          <a:xfrm>
            <a:off x="3829951" y="5485991"/>
            <a:ext cx="4532097" cy="408623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 needs _____ to make _____ 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D01004-4964-4D0D-9F0A-04A1E5258CB1}"/>
              </a:ext>
            </a:extLst>
          </p:cNvPr>
          <p:cNvSpPr txBox="1"/>
          <p:nvPr/>
        </p:nvSpPr>
        <p:spPr>
          <a:xfrm>
            <a:off x="4450012" y="574006"/>
            <a:ext cx="3298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Make 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6687B4-BE37-4BD2-CF03-73B32E949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969" y="2240435"/>
            <a:ext cx="5932061" cy="239679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CB5D219-BD2D-2311-3E08-1419E365E419}"/>
              </a:ext>
            </a:extLst>
          </p:cNvPr>
          <p:cNvSpPr/>
          <p:nvPr/>
        </p:nvSpPr>
        <p:spPr>
          <a:xfrm>
            <a:off x="5703193" y="2468712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0797EC-D996-E931-9D48-8F4BA4C4254D}"/>
              </a:ext>
            </a:extLst>
          </p:cNvPr>
          <p:cNvSpPr/>
          <p:nvPr/>
        </p:nvSpPr>
        <p:spPr>
          <a:xfrm>
            <a:off x="6885777" y="2468712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F7AED1-DB58-10F6-E4D2-80DFD7D78697}"/>
              </a:ext>
            </a:extLst>
          </p:cNvPr>
          <p:cNvSpPr/>
          <p:nvPr/>
        </p:nvSpPr>
        <p:spPr>
          <a:xfrm>
            <a:off x="4518836" y="2468712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DAA168-D4A0-2EED-2B8C-C1E2D5B0A2AE}"/>
              </a:ext>
            </a:extLst>
          </p:cNvPr>
          <p:cNvSpPr/>
          <p:nvPr/>
        </p:nvSpPr>
        <p:spPr>
          <a:xfrm>
            <a:off x="3334478" y="2468712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205AD1-4D62-BB51-696A-8B99F1375C6B}"/>
              </a:ext>
            </a:extLst>
          </p:cNvPr>
          <p:cNvSpPr/>
          <p:nvPr/>
        </p:nvSpPr>
        <p:spPr>
          <a:xfrm>
            <a:off x="8070134" y="2468712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B28B89-A4EB-8BDD-3DF5-4EF00B8273B1}"/>
              </a:ext>
            </a:extLst>
          </p:cNvPr>
          <p:cNvSpPr/>
          <p:nvPr/>
        </p:nvSpPr>
        <p:spPr>
          <a:xfrm>
            <a:off x="3334478" y="3618680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44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48186B-8183-46F0-9BFE-F23BE9641A21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101EFC1-EA13-4535-B36A-A87CC79281CF}"/>
              </a:ext>
            </a:extLst>
          </p:cNvPr>
          <p:cNvSpPr txBox="1">
            <a:spLocks/>
          </p:cNvSpPr>
          <p:nvPr/>
        </p:nvSpPr>
        <p:spPr>
          <a:xfrm>
            <a:off x="753435" y="583060"/>
            <a:ext cx="10972800" cy="571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b="0" dirty="0"/>
              <a:t>Teacher Notes</a:t>
            </a:r>
            <a:endParaRPr lang="en-GB" sz="2800" b="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AEE7E46-2547-4A70-8EF7-B7AEDCDD07AC}"/>
              </a:ext>
            </a:extLst>
          </p:cNvPr>
          <p:cNvSpPr txBox="1">
            <a:spLocks/>
          </p:cNvSpPr>
          <p:nvPr/>
        </p:nvSpPr>
        <p:spPr>
          <a:xfrm>
            <a:off x="510779" y="1305058"/>
            <a:ext cx="11215456" cy="457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This set of slides includes a selection of tasks which allow the children to re-visit the composition of the numbers 6 to 9 as ‘5 and a bit’, and provide an opportunity for you to assess the children’s recall. </a:t>
            </a:r>
          </a:p>
          <a:p>
            <a:endParaRPr lang="en-US" sz="2400" dirty="0"/>
          </a:p>
          <a:p>
            <a:r>
              <a:rPr lang="en-US" sz="2400" dirty="0"/>
              <a:t>In the classroom you could also: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Use ‘call and response’ during transition times; e.g. </a:t>
            </a:r>
            <a:r>
              <a:rPr lang="en-GB" sz="2400" b="0" kern="1200" dirty="0">
                <a:solidFill>
                  <a:srgbClr val="585858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‘</a:t>
            </a:r>
            <a:r>
              <a:rPr lang="en-GB" sz="2400" b="0" i="1" dirty="0">
                <a:ea typeface="+mn-ea"/>
              </a:rPr>
              <a:t>8</a:t>
            </a:r>
            <a:r>
              <a:rPr lang="en-GB" sz="2400" b="0" i="1" kern="1200" dirty="0">
                <a:solidFill>
                  <a:srgbClr val="585858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is made of 5 and…’. Children respond: ‘</a:t>
            </a:r>
            <a:r>
              <a:rPr lang="en-GB" sz="2400" i="1" u="sng" kern="1200" dirty="0">
                <a:solidFill>
                  <a:srgbClr val="585858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en-GB" sz="2400" b="0" i="1" kern="1200" dirty="0">
                <a:solidFill>
                  <a:srgbClr val="585858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GB" sz="2400" b="0" i="1" dirty="0">
                <a:ea typeface="+mn-ea"/>
              </a:rPr>
              <a:t>5</a:t>
            </a:r>
            <a:r>
              <a:rPr lang="en-GB" sz="2400" b="0" i="1" kern="1200" dirty="0">
                <a:solidFill>
                  <a:srgbClr val="585858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lang="en-GB" sz="2400" b="0" i="1" u="sng" kern="1200" dirty="0">
                <a:solidFill>
                  <a:srgbClr val="585858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en-GB" sz="2400" b="0" i="1" kern="1200" dirty="0">
                <a:solidFill>
                  <a:srgbClr val="585858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make </a:t>
            </a:r>
            <a:r>
              <a:rPr lang="en-GB" sz="2400" b="0" i="1" dirty="0">
                <a:ea typeface="+mn-ea"/>
              </a:rPr>
              <a:t>8</a:t>
            </a:r>
            <a:r>
              <a:rPr lang="en-GB" sz="2400" b="0" i="1" kern="1200" dirty="0">
                <a:solidFill>
                  <a:srgbClr val="585858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’ </a:t>
            </a:r>
            <a:endParaRPr lang="en-US" sz="2400" b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Make 6, 7, 8 or 9 on 1 row of the rekenrek: start with </a:t>
            </a:r>
            <a:r>
              <a:rPr lang="en-US" sz="2400" b="0" i="1" dirty="0"/>
              <a:t>‘one push </a:t>
            </a:r>
            <a:r>
              <a:rPr lang="en-US" sz="2400" i="1" dirty="0"/>
              <a:t>5</a:t>
            </a:r>
            <a:r>
              <a:rPr lang="en-US" sz="2400" b="0" i="1" dirty="0"/>
              <a:t>, now what do you need to make (6, 7, 8 or 9)?’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Play ‘how many hiding?’ using 6, 7, 8 or 9 cubes and a cloth or bag, always starting with </a:t>
            </a:r>
            <a:r>
              <a:rPr lang="en-US" sz="2400" dirty="0"/>
              <a:t>5</a:t>
            </a:r>
            <a:r>
              <a:rPr lang="en-US" sz="2400" b="0" dirty="0"/>
              <a:t> cubes visible. Say: </a:t>
            </a:r>
            <a:r>
              <a:rPr lang="en-US" sz="2400" b="0" i="1" dirty="0"/>
              <a:t>‘If there are 8 cubes altogether, how many are hiding?’</a:t>
            </a:r>
            <a:endParaRPr lang="en-US" sz="2400" b="0" dirty="0"/>
          </a:p>
          <a:p>
            <a:pPr>
              <a:lnSpc>
                <a:spcPct val="100000"/>
              </a:lnSpc>
            </a:pPr>
            <a:endParaRPr lang="en-US" sz="2400" b="0" dirty="0"/>
          </a:p>
          <a:p>
            <a:pPr>
              <a:lnSpc>
                <a:spcPct val="100000"/>
              </a:lnSpc>
            </a:pPr>
            <a:endParaRPr lang="en-US" sz="24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dirty="0"/>
          </a:p>
          <a:p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1353562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587AD3DF-E8F5-4F40-9B88-18C43DD858C8}"/>
              </a:ext>
            </a:extLst>
          </p:cNvPr>
          <p:cNvSpPr txBox="1"/>
          <p:nvPr/>
        </p:nvSpPr>
        <p:spPr>
          <a:xfrm>
            <a:off x="3829951" y="5485991"/>
            <a:ext cx="4532097" cy="408623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 needs _____ to make _____ 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FB3D5B-1936-FCA0-4C40-962A4F3B8DD7}"/>
              </a:ext>
            </a:extLst>
          </p:cNvPr>
          <p:cNvSpPr txBox="1"/>
          <p:nvPr/>
        </p:nvSpPr>
        <p:spPr>
          <a:xfrm>
            <a:off x="4456673" y="595150"/>
            <a:ext cx="3298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Make 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100C0-4B76-1276-C245-DE3F09DCB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969" y="2230602"/>
            <a:ext cx="5932061" cy="23967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D453A6F-FFE6-9EC9-744E-D1DE1754E4C9}"/>
              </a:ext>
            </a:extLst>
          </p:cNvPr>
          <p:cNvSpPr/>
          <p:nvPr/>
        </p:nvSpPr>
        <p:spPr>
          <a:xfrm>
            <a:off x="5703193" y="2458879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02611F-0171-5264-E892-C6543BDFEF5C}"/>
              </a:ext>
            </a:extLst>
          </p:cNvPr>
          <p:cNvSpPr/>
          <p:nvPr/>
        </p:nvSpPr>
        <p:spPr>
          <a:xfrm>
            <a:off x="6885777" y="2458879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C9BC5F-DBDB-8611-8296-83BBEDAA9DBD}"/>
              </a:ext>
            </a:extLst>
          </p:cNvPr>
          <p:cNvSpPr/>
          <p:nvPr/>
        </p:nvSpPr>
        <p:spPr>
          <a:xfrm>
            <a:off x="4518836" y="2458879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743EA6-FF84-F646-CE74-E7C21433B4B7}"/>
              </a:ext>
            </a:extLst>
          </p:cNvPr>
          <p:cNvSpPr/>
          <p:nvPr/>
        </p:nvSpPr>
        <p:spPr>
          <a:xfrm>
            <a:off x="3334478" y="2458879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B3FBCD-4916-1602-0A68-C1E69CD5953E}"/>
              </a:ext>
            </a:extLst>
          </p:cNvPr>
          <p:cNvSpPr/>
          <p:nvPr/>
        </p:nvSpPr>
        <p:spPr>
          <a:xfrm>
            <a:off x="8070134" y="2458879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750BE7-05AE-4444-6EC1-84996AF84E71}"/>
              </a:ext>
            </a:extLst>
          </p:cNvPr>
          <p:cNvSpPr/>
          <p:nvPr/>
        </p:nvSpPr>
        <p:spPr>
          <a:xfrm>
            <a:off x="3334478" y="3608847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4FFA5B-E82E-3C1E-20D4-611AF057BF14}"/>
              </a:ext>
            </a:extLst>
          </p:cNvPr>
          <p:cNvSpPr/>
          <p:nvPr/>
        </p:nvSpPr>
        <p:spPr>
          <a:xfrm>
            <a:off x="4504374" y="3608847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66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7AD3DF-E8F5-4F40-9B88-18C43DD858C8}"/>
              </a:ext>
            </a:extLst>
          </p:cNvPr>
          <p:cNvSpPr txBox="1"/>
          <p:nvPr/>
        </p:nvSpPr>
        <p:spPr>
          <a:xfrm>
            <a:off x="3829951" y="5485991"/>
            <a:ext cx="4532097" cy="408623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 needs _____ to make _____ 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0E7897-5775-06BB-7ADF-D24455B15244}"/>
              </a:ext>
            </a:extLst>
          </p:cNvPr>
          <p:cNvSpPr txBox="1"/>
          <p:nvPr/>
        </p:nvSpPr>
        <p:spPr>
          <a:xfrm>
            <a:off x="4462066" y="704929"/>
            <a:ext cx="3298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Make 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15C0C6-8EDE-7F5F-541C-032748795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969" y="2230604"/>
            <a:ext cx="5932061" cy="23967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1BDBF93-F7FF-2CC6-A14C-0D812B09CE66}"/>
              </a:ext>
            </a:extLst>
          </p:cNvPr>
          <p:cNvSpPr/>
          <p:nvPr/>
        </p:nvSpPr>
        <p:spPr>
          <a:xfrm>
            <a:off x="5703193" y="2458881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081EF3-5B35-0557-D99A-827C1FE09738}"/>
              </a:ext>
            </a:extLst>
          </p:cNvPr>
          <p:cNvSpPr/>
          <p:nvPr/>
        </p:nvSpPr>
        <p:spPr>
          <a:xfrm>
            <a:off x="6885777" y="2458881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4B9DCA-CF72-E9F2-25B3-07F5B3C995D5}"/>
              </a:ext>
            </a:extLst>
          </p:cNvPr>
          <p:cNvSpPr/>
          <p:nvPr/>
        </p:nvSpPr>
        <p:spPr>
          <a:xfrm>
            <a:off x="4518836" y="2458881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C27587-B794-2E1E-528D-784158B42B1A}"/>
              </a:ext>
            </a:extLst>
          </p:cNvPr>
          <p:cNvSpPr/>
          <p:nvPr/>
        </p:nvSpPr>
        <p:spPr>
          <a:xfrm>
            <a:off x="3334478" y="2458881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347EEC-CAB9-BC66-BE4D-623E79C69C88}"/>
              </a:ext>
            </a:extLst>
          </p:cNvPr>
          <p:cNvSpPr/>
          <p:nvPr/>
        </p:nvSpPr>
        <p:spPr>
          <a:xfrm>
            <a:off x="8070134" y="2458881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EAC639-7589-E910-358A-055E777F2EC8}"/>
              </a:ext>
            </a:extLst>
          </p:cNvPr>
          <p:cNvSpPr/>
          <p:nvPr/>
        </p:nvSpPr>
        <p:spPr>
          <a:xfrm>
            <a:off x="3334478" y="3608849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4D5D01-E3F4-FC04-1E64-487B026121F6}"/>
              </a:ext>
            </a:extLst>
          </p:cNvPr>
          <p:cNvSpPr/>
          <p:nvPr/>
        </p:nvSpPr>
        <p:spPr>
          <a:xfrm>
            <a:off x="4504374" y="3608849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7B20CC-9FC5-F7F5-B387-B238FD047A8B}"/>
              </a:ext>
            </a:extLst>
          </p:cNvPr>
          <p:cNvSpPr/>
          <p:nvPr/>
        </p:nvSpPr>
        <p:spPr>
          <a:xfrm>
            <a:off x="5703195" y="3608849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C6ED329-7A4B-12C6-B559-B777D12B1E3F}"/>
              </a:ext>
            </a:extLst>
          </p:cNvPr>
          <p:cNvSpPr/>
          <p:nvPr/>
        </p:nvSpPr>
        <p:spPr>
          <a:xfrm>
            <a:off x="6885776" y="3608849"/>
            <a:ext cx="785609" cy="78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0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5AA8C1-DE5E-4076-85EB-EFB453983F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4" r="54215"/>
          <a:stretch/>
        </p:blipFill>
        <p:spPr>
          <a:xfrm>
            <a:off x="572204" y="2338361"/>
            <a:ext cx="1450932" cy="37122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D80F13-BE7A-4186-BDD3-2C0FBFAE1502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7AECFEC-C90D-4CBE-9050-548F357C1CE8}"/>
              </a:ext>
            </a:extLst>
          </p:cNvPr>
          <p:cNvSpPr/>
          <p:nvPr/>
        </p:nvSpPr>
        <p:spPr>
          <a:xfrm>
            <a:off x="2023136" y="788678"/>
            <a:ext cx="6517067" cy="1471695"/>
          </a:xfrm>
          <a:prstGeom prst="wedgeRoundRectCallout">
            <a:avLst>
              <a:gd name="adj1" fmla="val -48864"/>
              <a:gd name="adj2" fmla="val 84522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say how many animals are hiding if I tell you how many there are altogether?</a:t>
            </a:r>
          </a:p>
        </p:txBody>
      </p:sp>
    </p:spTree>
    <p:extLst>
      <p:ext uri="{BB962C8B-B14F-4D97-AF65-F5344CB8AC3E}">
        <p14:creationId xmlns:p14="http://schemas.microsoft.com/office/powerpoint/2010/main" val="4101410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5AA8C1-DE5E-4076-85EB-EFB453983F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4" r="54215"/>
          <a:stretch/>
        </p:blipFill>
        <p:spPr>
          <a:xfrm>
            <a:off x="582036" y="2484908"/>
            <a:ext cx="1450932" cy="37122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D80F13-BE7A-4186-BDD3-2C0FBFAE1502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7AECFEC-C90D-4CBE-9050-548F357C1CE8}"/>
              </a:ext>
            </a:extLst>
          </p:cNvPr>
          <p:cNvSpPr/>
          <p:nvPr/>
        </p:nvSpPr>
        <p:spPr>
          <a:xfrm>
            <a:off x="324466" y="346226"/>
            <a:ext cx="4365521" cy="1471695"/>
          </a:xfrm>
          <a:prstGeom prst="wedgeRoundRectCallout">
            <a:avLst>
              <a:gd name="adj1" fmla="val -28095"/>
              <a:gd name="adj2" fmla="val 80514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There are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kittens altogether… how many are hiding?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2CF27-F2AF-D395-E481-01C23762D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614" y="1861041"/>
            <a:ext cx="1655921" cy="16559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948EFD-53EA-93BB-E678-721E51FE9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600" y="1861041"/>
            <a:ext cx="1655921" cy="1655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3E65D6-96F0-1122-73DF-928A2A9E6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607" y="2973787"/>
            <a:ext cx="1655921" cy="16559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844E6C-1C37-178E-1AD8-FA2AF64D8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614" y="4086533"/>
            <a:ext cx="1655921" cy="1655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D90B5-B4C2-BBD4-27D6-F02064BBA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600" y="4086533"/>
            <a:ext cx="1655921" cy="16559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C03F6C-B9B6-B9F8-4F6B-950AA255D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130" y="1817921"/>
            <a:ext cx="1655921" cy="16559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A6D46D-144D-0A42-04DC-0BE88973CB86}"/>
              </a:ext>
            </a:extLst>
          </p:cNvPr>
          <p:cNvSpPr txBox="1"/>
          <p:nvPr/>
        </p:nvSpPr>
        <p:spPr>
          <a:xfrm>
            <a:off x="3829951" y="6098819"/>
            <a:ext cx="4532097" cy="408623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 needs _____ to make _____ .</a:t>
            </a:r>
          </a:p>
        </p:txBody>
      </p:sp>
    </p:spTree>
    <p:extLst>
      <p:ext uri="{BB962C8B-B14F-4D97-AF65-F5344CB8AC3E}">
        <p14:creationId xmlns:p14="http://schemas.microsoft.com/office/powerpoint/2010/main" val="78573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5AA8C1-DE5E-4076-85EB-EFB453983F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4" r="54215"/>
          <a:stretch/>
        </p:blipFill>
        <p:spPr>
          <a:xfrm>
            <a:off x="582036" y="2484908"/>
            <a:ext cx="1450932" cy="37122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D80F13-BE7A-4186-BDD3-2C0FBFAE1502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7AECFEC-C90D-4CBE-9050-548F357C1CE8}"/>
              </a:ext>
            </a:extLst>
          </p:cNvPr>
          <p:cNvSpPr/>
          <p:nvPr/>
        </p:nvSpPr>
        <p:spPr>
          <a:xfrm>
            <a:off x="943898" y="513374"/>
            <a:ext cx="4365521" cy="1471695"/>
          </a:xfrm>
          <a:prstGeom prst="wedgeRoundRectCallout">
            <a:avLst>
              <a:gd name="adj1" fmla="val -38906"/>
              <a:gd name="adj2" fmla="val 73833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There are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spotty snails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altogether… how many are hiding?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1D9B79-41D4-3E54-3DB1-B68EF4D00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0842" y="3069749"/>
            <a:ext cx="1341210" cy="8168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70EFC7-175C-CA39-F659-204F1E4DF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0842" y="4659878"/>
            <a:ext cx="1341210" cy="8168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043D20-7E43-25C4-C8A2-459AF6CDA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4790" y="3859459"/>
            <a:ext cx="1341210" cy="8168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78DEDD-7C61-BB82-AE6F-67066B76F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3069749"/>
            <a:ext cx="1341210" cy="8168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500D82-AFB4-863D-3F5A-C438E0FB3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4659878"/>
            <a:ext cx="1341210" cy="8168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336F02-983D-8DBC-972B-472B0C94D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2339" y="3069749"/>
            <a:ext cx="1341210" cy="8168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0128EB-96D3-FB97-F2F7-0554782BB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2339" y="4659877"/>
            <a:ext cx="1341210" cy="8168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AF1F44-7ED2-0EC4-8D2A-FC482F9EB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4929" y="3069749"/>
            <a:ext cx="1341210" cy="8168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9E84D0-BE27-69F5-08EB-B46BDCBCD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4929" y="4659878"/>
            <a:ext cx="1341210" cy="81682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2E5954-BF85-FE20-DE57-65BE5F8EE602}"/>
              </a:ext>
            </a:extLst>
          </p:cNvPr>
          <p:cNvSpPr txBox="1"/>
          <p:nvPr/>
        </p:nvSpPr>
        <p:spPr>
          <a:xfrm>
            <a:off x="3829951" y="6098819"/>
            <a:ext cx="4532097" cy="408623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 needs _____ to make _____ .</a:t>
            </a:r>
          </a:p>
        </p:txBody>
      </p:sp>
    </p:spTree>
    <p:extLst>
      <p:ext uri="{BB962C8B-B14F-4D97-AF65-F5344CB8AC3E}">
        <p14:creationId xmlns:p14="http://schemas.microsoft.com/office/powerpoint/2010/main" val="1346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5AA8C1-DE5E-4076-85EB-EFB453983F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4" r="54215"/>
          <a:stretch/>
        </p:blipFill>
        <p:spPr>
          <a:xfrm>
            <a:off x="582036" y="2484908"/>
            <a:ext cx="1450932" cy="37122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D80F13-BE7A-4186-BDD3-2C0FBFAE1502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7AECFEC-C90D-4CBE-9050-548F357C1CE8}"/>
              </a:ext>
            </a:extLst>
          </p:cNvPr>
          <p:cNvSpPr/>
          <p:nvPr/>
        </p:nvSpPr>
        <p:spPr>
          <a:xfrm>
            <a:off x="943898" y="513374"/>
            <a:ext cx="4365521" cy="1471695"/>
          </a:xfrm>
          <a:prstGeom prst="wedgeRoundRectCallout">
            <a:avLst>
              <a:gd name="adj1" fmla="val -38906"/>
              <a:gd name="adj2" fmla="val 73833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There are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ducklings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altogether… how many are hiding?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2E5954-BF85-FE20-DE57-65BE5F8EE602}"/>
              </a:ext>
            </a:extLst>
          </p:cNvPr>
          <p:cNvSpPr txBox="1"/>
          <p:nvPr/>
        </p:nvSpPr>
        <p:spPr>
          <a:xfrm>
            <a:off x="3829951" y="6098819"/>
            <a:ext cx="4532097" cy="408623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 needs _____ to make _____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D0CC8B-EE63-DA71-0585-1987D547C8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3" t="35646" r="50704" b="41107"/>
          <a:stretch/>
        </p:blipFill>
        <p:spPr>
          <a:xfrm>
            <a:off x="3524927" y="3381139"/>
            <a:ext cx="1491959" cy="1172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4970B8-D528-C9BB-3C51-E8B5725364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3" t="35646" r="50704" b="41107"/>
          <a:stretch/>
        </p:blipFill>
        <p:spPr>
          <a:xfrm>
            <a:off x="5016886" y="2021859"/>
            <a:ext cx="1491959" cy="11725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17E4B9-3BAC-46EE-05BC-EE881D98A4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3" t="35646" r="50704" b="41107"/>
          <a:stretch/>
        </p:blipFill>
        <p:spPr>
          <a:xfrm>
            <a:off x="5122660" y="3306679"/>
            <a:ext cx="1491959" cy="1172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6F1057-12FE-C3BA-A106-9AD04F7E5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619" y="3308668"/>
            <a:ext cx="1487553" cy="11705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25ACAF-1BB6-60FA-34A4-0F329BD1B1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3" t="35646" r="50704" b="41107"/>
          <a:stretch/>
        </p:blipFill>
        <p:spPr>
          <a:xfrm>
            <a:off x="5122659" y="4591499"/>
            <a:ext cx="1491959" cy="11725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8241F8-4EEF-B00D-F70B-0CBC4ED5D2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3" t="35646" r="50704" b="41107"/>
          <a:stretch/>
        </p:blipFill>
        <p:spPr>
          <a:xfrm>
            <a:off x="8785176" y="3304690"/>
            <a:ext cx="1491959" cy="11725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6CB6EF-AD51-E5C2-0411-B4A7E50AF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7135" y="3306679"/>
            <a:ext cx="148755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5AA8C1-DE5E-4076-85EB-EFB453983F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4" r="54215"/>
          <a:stretch/>
        </p:blipFill>
        <p:spPr>
          <a:xfrm>
            <a:off x="582036" y="2484908"/>
            <a:ext cx="1450932" cy="37122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D80F13-BE7A-4186-BDD3-2C0FBFAE1502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7AECFEC-C90D-4CBE-9050-548F357C1CE8}"/>
              </a:ext>
            </a:extLst>
          </p:cNvPr>
          <p:cNvSpPr/>
          <p:nvPr/>
        </p:nvSpPr>
        <p:spPr>
          <a:xfrm>
            <a:off x="943898" y="513374"/>
            <a:ext cx="4365521" cy="1471695"/>
          </a:xfrm>
          <a:prstGeom prst="wedgeRoundRectCallout">
            <a:avLst>
              <a:gd name="adj1" fmla="val -38906"/>
              <a:gd name="adj2" fmla="val 73833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There are </a:t>
            </a:r>
            <a:r>
              <a:rPr lang="en-US" sz="28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8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28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stripy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snails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altogether… how many are hiding?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2E5954-BF85-FE20-DE57-65BE5F8EE602}"/>
              </a:ext>
            </a:extLst>
          </p:cNvPr>
          <p:cNvSpPr txBox="1"/>
          <p:nvPr/>
        </p:nvSpPr>
        <p:spPr>
          <a:xfrm>
            <a:off x="3829951" y="6098819"/>
            <a:ext cx="4532097" cy="408623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 needs _____ to make _____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389B8D-6706-17CF-6C7C-B281E24DC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5088" y="3620151"/>
            <a:ext cx="1357976" cy="816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5FCC38-1208-8790-2017-02642079D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59036" y="3620151"/>
            <a:ext cx="1357976" cy="8168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36878A-D576-A823-344A-685A16693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7012" y="3620151"/>
            <a:ext cx="1357976" cy="8168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17A7F3-021E-DCE7-1305-42D6E834A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4988" y="3633530"/>
            <a:ext cx="1357976" cy="816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12D822-43B0-4DED-900A-A29EF7A58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8082" y="3646909"/>
            <a:ext cx="1357976" cy="8168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E68914-4164-4B5C-2E01-746BEA28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1187" y="4706615"/>
            <a:ext cx="1357976" cy="8168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ED35FB-78A6-0EEB-5E6E-2F5B41D08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9163" y="4719994"/>
            <a:ext cx="1357976" cy="8168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7A0A8FC-6F35-404F-379A-C6F904DFD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2257" y="4733373"/>
            <a:ext cx="1357976" cy="8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7D6B6BA-A1E8-459E-A245-E97C3AFBF6E8}"/>
              </a:ext>
            </a:extLst>
          </p:cNvPr>
          <p:cNvSpPr/>
          <p:nvPr/>
        </p:nvSpPr>
        <p:spPr>
          <a:xfrm>
            <a:off x="2098873" y="969610"/>
            <a:ext cx="6068727" cy="1471695"/>
          </a:xfrm>
          <a:prstGeom prst="wedgeRoundRectCallout">
            <a:avLst>
              <a:gd name="adj1" fmla="val 57282"/>
              <a:gd name="adj2" fmla="val 41380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whether the same or a different number is shown.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E3702E-F16B-4C89-A272-25A9C72A2C50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DABD65-25A9-4289-AADC-4EA270F866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4" r="54215"/>
          <a:stretch/>
        </p:blipFill>
        <p:spPr>
          <a:xfrm>
            <a:off x="8408514" y="2298096"/>
            <a:ext cx="1450932" cy="371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55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DCFD441-1352-427B-8175-B72F6697B384}"/>
              </a:ext>
            </a:extLst>
          </p:cNvPr>
          <p:cNvSpPr txBox="1">
            <a:spLocks/>
          </p:cNvSpPr>
          <p:nvPr/>
        </p:nvSpPr>
        <p:spPr>
          <a:xfrm>
            <a:off x="524033" y="336957"/>
            <a:ext cx="10972800" cy="74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Same or different?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9E826F-80D6-48B5-B155-77795D44DE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45"/>
          <a:stretch/>
        </p:blipFill>
        <p:spPr>
          <a:xfrm>
            <a:off x="1177164" y="2247235"/>
            <a:ext cx="3369181" cy="2363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F466D6-7C85-46CE-8A86-EB44FDA42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871" y="2434222"/>
            <a:ext cx="4136773" cy="19895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C6401F-C755-4A17-B400-DB39265EE00E}"/>
              </a:ext>
            </a:extLst>
          </p:cNvPr>
          <p:cNvSpPr txBox="1"/>
          <p:nvPr/>
        </p:nvSpPr>
        <p:spPr>
          <a:xfrm>
            <a:off x="2188552" y="5109769"/>
            <a:ext cx="1346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A9526-D3AC-4FD0-8665-FE5E7E95F603}"/>
              </a:ext>
            </a:extLst>
          </p:cNvPr>
          <p:cNvSpPr txBox="1"/>
          <p:nvPr/>
        </p:nvSpPr>
        <p:spPr>
          <a:xfrm>
            <a:off x="8657045" y="5109768"/>
            <a:ext cx="1346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408F46-1DD8-4948-9048-1AF544E72439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34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DCFD441-1352-427B-8175-B72F6697B384}"/>
              </a:ext>
            </a:extLst>
          </p:cNvPr>
          <p:cNvSpPr txBox="1">
            <a:spLocks/>
          </p:cNvSpPr>
          <p:nvPr/>
        </p:nvSpPr>
        <p:spPr>
          <a:xfrm>
            <a:off x="524033" y="336957"/>
            <a:ext cx="10972800" cy="74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Same or different?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466D6-7C85-46CE-8A86-EB44FDA42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460" y="2434222"/>
            <a:ext cx="4136773" cy="1989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30115-8FA6-4825-835B-2D775157E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643" y="2512511"/>
            <a:ext cx="4541163" cy="18329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F1C54F-A9BA-44C9-802A-A59EF33E73F7}"/>
              </a:ext>
            </a:extLst>
          </p:cNvPr>
          <p:cNvSpPr txBox="1"/>
          <p:nvPr/>
        </p:nvSpPr>
        <p:spPr>
          <a:xfrm>
            <a:off x="2188552" y="5109769"/>
            <a:ext cx="1346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9B19C9-A983-48ED-A043-F69135CFAF79}"/>
              </a:ext>
            </a:extLst>
          </p:cNvPr>
          <p:cNvSpPr txBox="1"/>
          <p:nvPr/>
        </p:nvSpPr>
        <p:spPr>
          <a:xfrm>
            <a:off x="8657045" y="5109768"/>
            <a:ext cx="1346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0" dirty="0">
                <a:solidFill>
                  <a:srgbClr val="595959"/>
                </a:solidFill>
                <a:latin typeface="Century Gothic" panose="020B0502020202020204" pitchFamily="34" charset="0"/>
              </a:rPr>
              <a:t>7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2AE887-CCC1-4CCE-83F6-A106A2BF36D4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921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5AA8C1-DE5E-4076-85EB-EFB453983F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4" r="54215"/>
          <a:stretch/>
        </p:blipFill>
        <p:spPr>
          <a:xfrm>
            <a:off x="8408514" y="2298096"/>
            <a:ext cx="1450932" cy="37122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D80F13-BE7A-4186-BDD3-2C0FBFAE1502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7AECFEC-C90D-4CBE-9050-548F357C1CE8}"/>
              </a:ext>
            </a:extLst>
          </p:cNvPr>
          <p:cNvSpPr/>
          <p:nvPr/>
        </p:nvSpPr>
        <p:spPr>
          <a:xfrm>
            <a:off x="2090327" y="1191801"/>
            <a:ext cx="6068727" cy="1471695"/>
          </a:xfrm>
          <a:prstGeom prst="wedgeRoundRectCallout">
            <a:avLst>
              <a:gd name="adj1" fmla="val 57650"/>
              <a:gd name="adj2" fmla="val 39092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show the SAME pattern on your fingers and SAY the number you have made?</a:t>
            </a:r>
          </a:p>
        </p:txBody>
      </p:sp>
    </p:spTree>
    <p:extLst>
      <p:ext uri="{BB962C8B-B14F-4D97-AF65-F5344CB8AC3E}">
        <p14:creationId xmlns:p14="http://schemas.microsoft.com/office/powerpoint/2010/main" val="1571984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DCFD441-1352-427B-8175-B72F6697B384}"/>
              </a:ext>
            </a:extLst>
          </p:cNvPr>
          <p:cNvSpPr txBox="1">
            <a:spLocks/>
          </p:cNvSpPr>
          <p:nvPr/>
        </p:nvSpPr>
        <p:spPr>
          <a:xfrm>
            <a:off x="524033" y="336957"/>
            <a:ext cx="10972800" cy="74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Same or different?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830115-8FA6-4825-835B-2D775157E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643" y="2512511"/>
            <a:ext cx="4541163" cy="1832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74BBA7-BBC4-42F7-86DA-D49C80E08B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6309" b="-10668"/>
          <a:stretch/>
        </p:blipFill>
        <p:spPr>
          <a:xfrm>
            <a:off x="288758" y="3090347"/>
            <a:ext cx="5678905" cy="7495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516D73-7EE4-4CBE-B0F7-31BC9FF34979}"/>
              </a:ext>
            </a:extLst>
          </p:cNvPr>
          <p:cNvSpPr txBox="1"/>
          <p:nvPr/>
        </p:nvSpPr>
        <p:spPr>
          <a:xfrm>
            <a:off x="2188552" y="5109769"/>
            <a:ext cx="1346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0" dirty="0">
                <a:solidFill>
                  <a:srgbClr val="595959"/>
                </a:solidFill>
                <a:latin typeface="Century Gothic" panose="020B0502020202020204" pitchFamily="34" charset="0"/>
              </a:rPr>
              <a:t>7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C148A-9F3B-4D24-BA2C-1A08A409983A}"/>
              </a:ext>
            </a:extLst>
          </p:cNvPr>
          <p:cNvSpPr txBox="1"/>
          <p:nvPr/>
        </p:nvSpPr>
        <p:spPr>
          <a:xfrm>
            <a:off x="8657045" y="5109768"/>
            <a:ext cx="1346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0" dirty="0">
                <a:solidFill>
                  <a:srgbClr val="595959"/>
                </a:solidFill>
                <a:latin typeface="Century Gothic" panose="020B0502020202020204" pitchFamily="34" charset="0"/>
              </a:rPr>
              <a:t>7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2F01E2-6F12-4AF3-A3D6-94C54CC49BD0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275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DCFD441-1352-427B-8175-B72F6697B384}"/>
              </a:ext>
            </a:extLst>
          </p:cNvPr>
          <p:cNvSpPr txBox="1">
            <a:spLocks/>
          </p:cNvSpPr>
          <p:nvPr/>
        </p:nvSpPr>
        <p:spPr>
          <a:xfrm>
            <a:off x="524033" y="336957"/>
            <a:ext cx="10972800" cy="74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Same or different?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07DE6-12A8-421E-82A7-1CB1A4624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37859" b="-2146"/>
          <a:stretch/>
        </p:blipFill>
        <p:spPr>
          <a:xfrm>
            <a:off x="411738" y="3054223"/>
            <a:ext cx="5188341" cy="7495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918612-C404-4FB6-8C61-DBD0BA5960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0" b="40170"/>
          <a:stretch/>
        </p:blipFill>
        <p:spPr>
          <a:xfrm>
            <a:off x="7280962" y="2177711"/>
            <a:ext cx="3369181" cy="2502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C50A39-85B6-4CA1-9066-001BF4A78EBD}"/>
              </a:ext>
            </a:extLst>
          </p:cNvPr>
          <p:cNvSpPr txBox="1"/>
          <p:nvPr/>
        </p:nvSpPr>
        <p:spPr>
          <a:xfrm>
            <a:off x="2188552" y="5109769"/>
            <a:ext cx="1346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B0287-851D-47CA-9E34-F559C615F724}"/>
              </a:ext>
            </a:extLst>
          </p:cNvPr>
          <p:cNvSpPr txBox="1"/>
          <p:nvPr/>
        </p:nvSpPr>
        <p:spPr>
          <a:xfrm>
            <a:off x="8657045" y="5109768"/>
            <a:ext cx="1346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0" dirty="0">
                <a:solidFill>
                  <a:srgbClr val="595959"/>
                </a:solidFill>
                <a:latin typeface="Century Gothic" panose="020B0502020202020204" pitchFamily="34" charset="0"/>
              </a:rPr>
              <a:t>8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70309E-D702-4512-8AB0-F8774C877660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782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DCFD441-1352-427B-8175-B72F6697B384}"/>
              </a:ext>
            </a:extLst>
          </p:cNvPr>
          <p:cNvSpPr txBox="1">
            <a:spLocks/>
          </p:cNvSpPr>
          <p:nvPr/>
        </p:nvSpPr>
        <p:spPr>
          <a:xfrm>
            <a:off x="524033" y="336957"/>
            <a:ext cx="10972800" cy="74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Same or different?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18612-C404-4FB6-8C61-DBD0BA5960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0" b="40170"/>
          <a:stretch/>
        </p:blipFill>
        <p:spPr>
          <a:xfrm>
            <a:off x="1297257" y="2177712"/>
            <a:ext cx="3369181" cy="2502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C50A39-85B6-4CA1-9066-001BF4A78EBD}"/>
              </a:ext>
            </a:extLst>
          </p:cNvPr>
          <p:cNvSpPr txBox="1"/>
          <p:nvPr/>
        </p:nvSpPr>
        <p:spPr>
          <a:xfrm>
            <a:off x="2188552" y="5109769"/>
            <a:ext cx="1346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B0287-851D-47CA-9E34-F559C615F724}"/>
              </a:ext>
            </a:extLst>
          </p:cNvPr>
          <p:cNvSpPr txBox="1"/>
          <p:nvPr/>
        </p:nvSpPr>
        <p:spPr>
          <a:xfrm>
            <a:off x="8657045" y="5109768"/>
            <a:ext cx="1346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0" dirty="0">
                <a:solidFill>
                  <a:srgbClr val="595959"/>
                </a:solidFill>
                <a:latin typeface="Century Gothic" panose="020B0502020202020204" pitchFamily="34" charset="0"/>
              </a:rPr>
              <a:t>8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8FCEB2-2371-473E-8E4B-D40452B1F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232" y="2212741"/>
            <a:ext cx="5090601" cy="24325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136D41-86F3-4A81-971F-0BB48A5C8448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17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DCFD441-1352-427B-8175-B72F6697B384}"/>
              </a:ext>
            </a:extLst>
          </p:cNvPr>
          <p:cNvSpPr txBox="1">
            <a:spLocks/>
          </p:cNvSpPr>
          <p:nvPr/>
        </p:nvSpPr>
        <p:spPr>
          <a:xfrm>
            <a:off x="524033" y="336957"/>
            <a:ext cx="10972800" cy="74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Same or different?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AFA7D2-620D-4BA3-B192-09FB4786C8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10059" b="-5355"/>
          <a:stretch/>
        </p:blipFill>
        <p:spPr>
          <a:xfrm>
            <a:off x="227656" y="3054223"/>
            <a:ext cx="7280722" cy="749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17E573-4A20-4822-9896-822DA8010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61" b="19093"/>
          <a:stretch/>
        </p:blipFill>
        <p:spPr>
          <a:xfrm>
            <a:off x="8127652" y="2148031"/>
            <a:ext cx="3369181" cy="25619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34BE0D-D52B-4710-AF53-41B468B13AB5}"/>
              </a:ext>
            </a:extLst>
          </p:cNvPr>
          <p:cNvSpPr txBox="1"/>
          <p:nvPr/>
        </p:nvSpPr>
        <p:spPr>
          <a:xfrm>
            <a:off x="2188552" y="5109769"/>
            <a:ext cx="1346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6D4076-9F3A-48B2-9331-4013E79E8F52}"/>
              </a:ext>
            </a:extLst>
          </p:cNvPr>
          <p:cNvSpPr txBox="1"/>
          <p:nvPr/>
        </p:nvSpPr>
        <p:spPr>
          <a:xfrm>
            <a:off x="8657045" y="5109768"/>
            <a:ext cx="1346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1D7F0-9B33-4BA9-8567-40540D9F0276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80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DCFD441-1352-427B-8175-B72F6697B384}"/>
              </a:ext>
            </a:extLst>
          </p:cNvPr>
          <p:cNvSpPr txBox="1">
            <a:spLocks/>
          </p:cNvSpPr>
          <p:nvPr/>
        </p:nvSpPr>
        <p:spPr>
          <a:xfrm>
            <a:off x="524033" y="336957"/>
            <a:ext cx="10972800" cy="74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Same or different?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0AA4BB-A1B3-4017-BE9D-699089F5C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580" y="2437500"/>
            <a:ext cx="4364406" cy="1982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6ABFB2-27D6-4D7E-9D9A-87E6C7157C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37859" b="-2146"/>
          <a:stretch/>
        </p:blipFill>
        <p:spPr>
          <a:xfrm>
            <a:off x="395696" y="2405416"/>
            <a:ext cx="5188341" cy="7495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60ACE6-B8CC-49E3-B731-70CEFC6DB73D}"/>
              </a:ext>
            </a:extLst>
          </p:cNvPr>
          <p:cNvSpPr txBox="1"/>
          <p:nvPr/>
        </p:nvSpPr>
        <p:spPr>
          <a:xfrm>
            <a:off x="2188552" y="5109769"/>
            <a:ext cx="1346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40387B-E597-4D79-BED0-050F96F6C335}"/>
              </a:ext>
            </a:extLst>
          </p:cNvPr>
          <p:cNvSpPr txBox="1"/>
          <p:nvPr/>
        </p:nvSpPr>
        <p:spPr>
          <a:xfrm>
            <a:off x="8657045" y="5109768"/>
            <a:ext cx="1346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7812D2-E88A-4B9B-88ED-FC64C6A1863D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636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7D6B6BA-A1E8-459E-A245-E97C3AFBF6E8}"/>
              </a:ext>
            </a:extLst>
          </p:cNvPr>
          <p:cNvSpPr/>
          <p:nvPr/>
        </p:nvSpPr>
        <p:spPr>
          <a:xfrm>
            <a:off x="3027285" y="969610"/>
            <a:ext cx="5140315" cy="1471695"/>
          </a:xfrm>
          <a:prstGeom prst="wedgeRoundRectCallout">
            <a:avLst>
              <a:gd name="adj1" fmla="val 57282"/>
              <a:gd name="adj2" fmla="val 41380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say the missing part of </a:t>
            </a:r>
            <a:r>
              <a:rPr lang="en-US" sz="28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each number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7D314-0E52-41BE-A5C0-6A0F3D9E7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4" r="54215"/>
          <a:stretch/>
        </p:blipFill>
        <p:spPr>
          <a:xfrm>
            <a:off x="8408514" y="2298096"/>
            <a:ext cx="1450932" cy="371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51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5FE1DDB-74FB-4D03-A68B-1DE42A367492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20B99D-549F-4E63-8E92-2A558D4FE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153" y="2008009"/>
            <a:ext cx="2208833" cy="19914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AD8BCB1-E404-49B0-BC70-FF1A3EE5E825}"/>
              </a:ext>
            </a:extLst>
          </p:cNvPr>
          <p:cNvSpPr txBox="1"/>
          <p:nvPr/>
        </p:nvSpPr>
        <p:spPr>
          <a:xfrm>
            <a:off x="9113800" y="3168486"/>
            <a:ext cx="925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7120AB-533F-4369-9CCA-ED52214146B9}"/>
              </a:ext>
            </a:extLst>
          </p:cNvPr>
          <p:cNvSpPr txBox="1"/>
          <p:nvPr/>
        </p:nvSpPr>
        <p:spPr>
          <a:xfrm>
            <a:off x="10588875" y="3168486"/>
            <a:ext cx="801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9E5B0D5-02BE-4CC9-ABC0-1BF55E931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675" y="1986527"/>
            <a:ext cx="2208833" cy="199147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16B816C-88EC-4F02-BBFF-F413FCFCF2EF}"/>
              </a:ext>
            </a:extLst>
          </p:cNvPr>
          <p:cNvSpPr txBox="1"/>
          <p:nvPr/>
        </p:nvSpPr>
        <p:spPr>
          <a:xfrm>
            <a:off x="6466176" y="3147004"/>
            <a:ext cx="855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585858"/>
                </a:solidFill>
                <a:latin typeface="Century Gothic" panose="020B0502020202020204" pitchFamily="34" charset="0"/>
              </a:rPr>
              <a:t>5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9DBC29-735D-47FA-A869-851CF3435274}"/>
              </a:ext>
            </a:extLst>
          </p:cNvPr>
          <p:cNvSpPr txBox="1"/>
          <p:nvPr/>
        </p:nvSpPr>
        <p:spPr>
          <a:xfrm>
            <a:off x="7889397" y="3147004"/>
            <a:ext cx="801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BBA397FB-CC36-4BBD-9867-C5749FBF3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4" y="430660"/>
            <a:ext cx="11362365" cy="982117"/>
          </a:xfrm>
        </p:spPr>
        <p:txBody>
          <a:bodyPr>
            <a:normAutofit/>
          </a:bodyPr>
          <a:lstStyle/>
          <a:p>
            <a:r>
              <a:rPr lang="en-GB" sz="2800" b="0" dirty="0"/>
              <a:t>What are the hidden parts?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32A6615-0E18-47EF-9498-B04468448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15" y="2011007"/>
            <a:ext cx="2208833" cy="19914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55C6745-0FD7-4BB0-B64C-28400627A818}"/>
              </a:ext>
            </a:extLst>
          </p:cNvPr>
          <p:cNvSpPr txBox="1"/>
          <p:nvPr/>
        </p:nvSpPr>
        <p:spPr>
          <a:xfrm>
            <a:off x="1539886" y="2008008"/>
            <a:ext cx="925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585858"/>
                </a:solidFill>
                <a:latin typeface="Century Gothic" panose="020B0502020202020204" pitchFamily="34" charset="0"/>
              </a:rPr>
              <a:t>6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BD4A1F8-9E7A-4328-809E-FBDDAEC4D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181" y="1986527"/>
            <a:ext cx="2208833" cy="199147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0FCF03A-E838-4545-9F47-2DD2A3019860}"/>
              </a:ext>
            </a:extLst>
          </p:cNvPr>
          <p:cNvSpPr txBox="1"/>
          <p:nvPr/>
        </p:nvSpPr>
        <p:spPr>
          <a:xfrm>
            <a:off x="852432" y="3171484"/>
            <a:ext cx="867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585858"/>
                </a:solidFill>
                <a:latin typeface="Century Gothic" panose="020B0502020202020204" pitchFamily="34" charset="0"/>
              </a:rPr>
              <a:t>1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115CA8-CC22-47CB-9E83-F08E90D35E21}"/>
              </a:ext>
            </a:extLst>
          </p:cNvPr>
          <p:cNvSpPr txBox="1"/>
          <p:nvPr/>
        </p:nvSpPr>
        <p:spPr>
          <a:xfrm>
            <a:off x="2287536" y="3171484"/>
            <a:ext cx="720323" cy="82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857BA2-8CD6-4F2C-9FFC-BD740C00B64F}"/>
              </a:ext>
            </a:extLst>
          </p:cNvPr>
          <p:cNvSpPr txBox="1"/>
          <p:nvPr/>
        </p:nvSpPr>
        <p:spPr>
          <a:xfrm>
            <a:off x="3658823" y="3147004"/>
            <a:ext cx="925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585858"/>
                </a:solidFill>
                <a:latin typeface="Century Gothic" panose="020B0502020202020204" pitchFamily="34" charset="0"/>
              </a:rPr>
              <a:t>2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710313-8276-473D-BB13-A9F8A4ACB44B}"/>
              </a:ext>
            </a:extLst>
          </p:cNvPr>
          <p:cNvSpPr txBox="1"/>
          <p:nvPr/>
        </p:nvSpPr>
        <p:spPr>
          <a:xfrm>
            <a:off x="5124314" y="3147004"/>
            <a:ext cx="801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C515B62-5F6E-487A-96EB-0986063D020B}"/>
              </a:ext>
            </a:extLst>
          </p:cNvPr>
          <p:cNvSpPr/>
          <p:nvPr/>
        </p:nvSpPr>
        <p:spPr>
          <a:xfrm>
            <a:off x="888094" y="3171482"/>
            <a:ext cx="828000" cy="828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56CABB1-E124-424C-80F8-9491E2E13AFA}"/>
              </a:ext>
            </a:extLst>
          </p:cNvPr>
          <p:cNvSpPr/>
          <p:nvPr/>
        </p:nvSpPr>
        <p:spPr>
          <a:xfrm>
            <a:off x="3726747" y="3142845"/>
            <a:ext cx="828000" cy="828000"/>
          </a:xfrm>
          <a:prstGeom prst="ellipse">
            <a:avLst/>
          </a:prstGeom>
          <a:solidFill>
            <a:srgbClr val="2CF4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C3EFE8B-6314-42E7-8AE7-73233837DAA7}"/>
              </a:ext>
            </a:extLst>
          </p:cNvPr>
          <p:cNvSpPr/>
          <p:nvPr/>
        </p:nvSpPr>
        <p:spPr>
          <a:xfrm>
            <a:off x="7865914" y="3150001"/>
            <a:ext cx="828000" cy="828000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F44A9A2-37D0-42F9-8B0C-FA358E55E970}"/>
              </a:ext>
            </a:extLst>
          </p:cNvPr>
          <p:cNvSpPr/>
          <p:nvPr/>
        </p:nvSpPr>
        <p:spPr>
          <a:xfrm>
            <a:off x="10562808" y="3168486"/>
            <a:ext cx="828000" cy="828000"/>
          </a:xfrm>
          <a:prstGeom prst="ellipse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3E809D-0D7A-44D3-85DD-9E1E77527E26}"/>
              </a:ext>
            </a:extLst>
          </p:cNvPr>
          <p:cNvSpPr txBox="1"/>
          <p:nvPr/>
        </p:nvSpPr>
        <p:spPr>
          <a:xfrm>
            <a:off x="4241680" y="1986527"/>
            <a:ext cx="109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585858"/>
                </a:solidFill>
                <a:latin typeface="Century Gothic" panose="020B0502020202020204" pitchFamily="34" charset="0"/>
              </a:rPr>
              <a:t>7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E85BEB-53A7-4360-9E15-43FBD4414D04}"/>
              </a:ext>
            </a:extLst>
          </p:cNvPr>
          <p:cNvSpPr txBox="1"/>
          <p:nvPr/>
        </p:nvSpPr>
        <p:spPr>
          <a:xfrm>
            <a:off x="7128386" y="1985028"/>
            <a:ext cx="944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585858"/>
                </a:solidFill>
                <a:latin typeface="Century Gothic" panose="020B0502020202020204" pitchFamily="34" charset="0"/>
              </a:rPr>
              <a:t>8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5BAD3E-D027-4090-85FE-2E2FF2674028}"/>
              </a:ext>
            </a:extLst>
          </p:cNvPr>
          <p:cNvSpPr txBox="1"/>
          <p:nvPr/>
        </p:nvSpPr>
        <p:spPr>
          <a:xfrm>
            <a:off x="9842863" y="1985281"/>
            <a:ext cx="925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585858"/>
                </a:solidFill>
                <a:latin typeface="Century Gothic" panose="020B0502020202020204" pitchFamily="34" charset="0"/>
              </a:rPr>
              <a:t>9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B5935-AF59-294A-6A01-0C1C3386ED0D}"/>
              </a:ext>
            </a:extLst>
          </p:cNvPr>
          <p:cNvSpPr txBox="1"/>
          <p:nvPr/>
        </p:nvSpPr>
        <p:spPr>
          <a:xfrm>
            <a:off x="3681524" y="5161069"/>
            <a:ext cx="4828952" cy="71508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_____ is made of 5 and _____ ; </a:t>
            </a:r>
          </a:p>
          <a:p>
            <a:pPr algn="ctr"/>
            <a:r>
              <a:rPr lang="en-GB" dirty="0">
                <a:latin typeface="Century Gothic" panose="020B0502020202020204" pitchFamily="34" charset="0"/>
              </a:rPr>
              <a:t>5 and _____ make _____ .</a:t>
            </a:r>
          </a:p>
        </p:txBody>
      </p:sp>
    </p:spTree>
    <p:extLst>
      <p:ext uri="{BB962C8B-B14F-4D97-AF65-F5344CB8AC3E}">
        <p14:creationId xmlns:p14="http://schemas.microsoft.com/office/powerpoint/2010/main" val="1741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7D6B6BA-A1E8-459E-A245-E97C3AFBF6E8}"/>
              </a:ext>
            </a:extLst>
          </p:cNvPr>
          <p:cNvSpPr/>
          <p:nvPr/>
        </p:nvSpPr>
        <p:spPr>
          <a:xfrm>
            <a:off x="2289866" y="989275"/>
            <a:ext cx="5359631" cy="1471695"/>
          </a:xfrm>
          <a:prstGeom prst="wedgeRoundRectCallout">
            <a:avLst>
              <a:gd name="adj1" fmla="val -53850"/>
              <a:gd name="adj2" fmla="val 87478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say which numbers are hidden in my equations to match the number story?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1B4D9D-6B03-3AD2-BE5D-D8C2AE227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7" t="39751" r="66970" b="40311"/>
          <a:stretch/>
        </p:blipFill>
        <p:spPr>
          <a:xfrm>
            <a:off x="294586" y="2018476"/>
            <a:ext cx="2358777" cy="427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64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4CC4D0-0B71-51CA-E358-CD1D6E2C0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18" y="3055876"/>
            <a:ext cx="1269768" cy="746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F0BE80-97B2-825B-6EF1-E155BE8B9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02" y="3055878"/>
            <a:ext cx="1265713" cy="746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CAFC11-D4C5-F5A8-4024-618B0D137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38" y="3055877"/>
            <a:ext cx="1265713" cy="746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88C72D-4C9B-FDC1-D756-502E6FF76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74" y="3055878"/>
            <a:ext cx="1265713" cy="746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70FD74-B320-9DC5-B465-D8329AD2E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82" y="3055875"/>
            <a:ext cx="1269768" cy="746243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FC4ACBE0-44F1-C4EE-25B0-9872AA50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4" y="430660"/>
            <a:ext cx="11362365" cy="982117"/>
          </a:xfrm>
        </p:spPr>
        <p:txBody>
          <a:bodyPr>
            <a:normAutofit/>
          </a:bodyPr>
          <a:lstStyle/>
          <a:p>
            <a:r>
              <a:rPr lang="en-GB" sz="2800" b="0" dirty="0"/>
              <a:t>There are 5 red cars and 3 blue cars. </a:t>
            </a:r>
            <a:br>
              <a:rPr lang="en-GB" sz="2800" b="0" dirty="0"/>
            </a:br>
            <a:r>
              <a:rPr lang="en-GB" sz="2800" b="0" dirty="0"/>
              <a:t>There are ____ cars altogether.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8ED3B1-B17C-4CCA-12BD-BC2EC68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10" y="3055877"/>
            <a:ext cx="1265713" cy="7462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9F6343-4047-1429-9438-AC0E6FDF7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46" y="3055876"/>
            <a:ext cx="1265713" cy="7462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A96F9F-68B0-228F-500D-2046D568D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46" y="3055878"/>
            <a:ext cx="1269768" cy="746243"/>
          </a:xfrm>
          <a:prstGeom prst="rect">
            <a:avLst/>
          </a:prstGeom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F39A54E1-DF45-9E90-088B-767159B22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759786"/>
              </p:ext>
            </p:extLst>
          </p:nvPr>
        </p:nvGraphicFramePr>
        <p:xfrm>
          <a:off x="3805705" y="4652539"/>
          <a:ext cx="458059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118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916118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916118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916118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916118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982117">
                <a:tc>
                  <a:txBody>
                    <a:bodyPr/>
                    <a:lstStyle/>
                    <a:p>
                      <a:pPr algn="ctr"/>
                      <a:r>
                        <a:rPr lang="en-GB" sz="60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dirty="0">
                          <a:solidFill>
                            <a:srgbClr val="39A9FF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BE273F9-157A-4B7A-AC30-262EA7B6AD62}"/>
              </a:ext>
            </a:extLst>
          </p:cNvPr>
          <p:cNvSpPr/>
          <p:nvPr/>
        </p:nvSpPr>
        <p:spPr>
          <a:xfrm>
            <a:off x="7639718" y="4739148"/>
            <a:ext cx="599714" cy="86523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2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C4ACBE0-44F1-C4EE-25B0-9872AA50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4" y="430660"/>
            <a:ext cx="11362365" cy="982117"/>
          </a:xfrm>
        </p:spPr>
        <p:txBody>
          <a:bodyPr>
            <a:normAutofit/>
          </a:bodyPr>
          <a:lstStyle/>
          <a:p>
            <a:r>
              <a:rPr lang="en-GB" sz="2800" b="0" dirty="0"/>
              <a:t>There are 5 small snails and 2 big snails. </a:t>
            </a:r>
            <a:br>
              <a:rPr lang="en-GB" sz="2800" b="0" dirty="0"/>
            </a:br>
            <a:r>
              <a:rPr lang="en-GB" sz="2800" b="0" dirty="0"/>
              <a:t>There are ____ snails altogether.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F39A54E1-DF45-9E90-088B-767159B22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485412"/>
              </p:ext>
            </p:extLst>
          </p:nvPr>
        </p:nvGraphicFramePr>
        <p:xfrm>
          <a:off x="3805705" y="4652539"/>
          <a:ext cx="458059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118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916118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916118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916118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916118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982117">
                <a:tc>
                  <a:txBody>
                    <a:bodyPr/>
                    <a:lstStyle/>
                    <a:p>
                      <a:pPr algn="ctr"/>
                      <a:r>
                        <a:rPr lang="en-GB" sz="60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BE273F9-157A-4B7A-AC30-262EA7B6AD62}"/>
              </a:ext>
            </a:extLst>
          </p:cNvPr>
          <p:cNvSpPr/>
          <p:nvPr/>
        </p:nvSpPr>
        <p:spPr>
          <a:xfrm>
            <a:off x="7589661" y="4722839"/>
            <a:ext cx="599714" cy="86523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742959-6063-9272-A84F-364BFE716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13" y="1970124"/>
            <a:ext cx="1001813" cy="6101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6B8A62-DB67-03A1-BEA6-063068BD0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58" y="2800950"/>
            <a:ext cx="1001813" cy="6101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1D9393-ED9A-4E44-79B3-777E66B18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45" y="3599457"/>
            <a:ext cx="1001813" cy="6101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605933-79D8-EF5D-2EEB-AD3B41FB6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90" y="3109048"/>
            <a:ext cx="1001813" cy="6101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EB9B0F9-7DA5-75BF-815C-461F1E7D1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90" y="1997070"/>
            <a:ext cx="1001813" cy="6101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DCA05ED-FF07-6EED-C996-6271EAF34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90" y="1934502"/>
            <a:ext cx="1803142" cy="10981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66A3D62-E487-95DE-6E14-343803173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67" y="2935661"/>
            <a:ext cx="1803142" cy="109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1C0C8EB-89D6-459D-8DD8-0744738FF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973"/>
          <a:stretch/>
        </p:blipFill>
        <p:spPr>
          <a:xfrm flipH="1">
            <a:off x="962816" y="1924046"/>
            <a:ext cx="4426587" cy="273644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AD01004-4964-4D0D-9F0A-04A1E5258CB1}"/>
              </a:ext>
            </a:extLst>
          </p:cNvPr>
          <p:cNvSpPr txBox="1"/>
          <p:nvPr/>
        </p:nvSpPr>
        <p:spPr>
          <a:xfrm>
            <a:off x="7906753" y="2013612"/>
            <a:ext cx="16863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261C8B-276D-1CC3-85F9-0177276D79A5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640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C4ACBE0-44F1-C4EE-25B0-9872AA50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4" y="430660"/>
            <a:ext cx="11362365" cy="982117"/>
          </a:xfrm>
        </p:spPr>
        <p:txBody>
          <a:bodyPr>
            <a:normAutofit/>
          </a:bodyPr>
          <a:lstStyle/>
          <a:p>
            <a:r>
              <a:rPr lang="en-GB" sz="2800" b="0" dirty="0"/>
              <a:t>There are 5 buns with cherries and 1 without a cherry. </a:t>
            </a:r>
            <a:br>
              <a:rPr lang="en-GB" sz="2800" b="0" dirty="0"/>
            </a:br>
            <a:r>
              <a:rPr lang="en-GB" sz="2800" b="0" dirty="0"/>
              <a:t>There are ____ buns altogether.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F39A54E1-DF45-9E90-088B-767159B22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811493"/>
              </p:ext>
            </p:extLst>
          </p:nvPr>
        </p:nvGraphicFramePr>
        <p:xfrm>
          <a:off x="3805705" y="4652539"/>
          <a:ext cx="458059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118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916118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916118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916118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916118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982117">
                <a:tc>
                  <a:txBody>
                    <a:bodyPr/>
                    <a:lstStyle/>
                    <a:p>
                      <a:pPr algn="ctr"/>
                      <a:r>
                        <a:rPr lang="en-GB" sz="60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BE273F9-157A-4B7A-AC30-262EA7B6AD62}"/>
              </a:ext>
            </a:extLst>
          </p:cNvPr>
          <p:cNvSpPr/>
          <p:nvPr/>
        </p:nvSpPr>
        <p:spPr>
          <a:xfrm>
            <a:off x="7596386" y="4722839"/>
            <a:ext cx="599714" cy="86523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1CDB5095-5CF6-EF4D-8E4D-09F79B915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181" y="2286164"/>
            <a:ext cx="1175448" cy="929977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EC4D907-9516-314C-DF38-36B45C608D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05" y="3209497"/>
            <a:ext cx="1175448" cy="832653"/>
          </a:xfrm>
          <a:prstGeom prst="rect">
            <a:avLst/>
          </a:prstGeom>
        </p:spPr>
      </p:pic>
      <p:pic>
        <p:nvPicPr>
          <p:cNvPr id="4" name="Picture 3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800F58D5-6B3C-E6BD-7523-45704AD23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46" y="1685848"/>
            <a:ext cx="1175448" cy="929977"/>
          </a:xfrm>
          <a:prstGeom prst="rect">
            <a:avLst/>
          </a:prstGeom>
        </p:spPr>
      </p:pic>
      <p:pic>
        <p:nvPicPr>
          <p:cNvPr id="5" name="Picture 4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8991F3A5-B7C1-D72C-70F8-671BAC753A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05" y="1919198"/>
            <a:ext cx="1175448" cy="929977"/>
          </a:xfrm>
          <a:prstGeom prst="rect">
            <a:avLst/>
          </a:prstGeom>
        </p:spPr>
      </p:pic>
      <p:pic>
        <p:nvPicPr>
          <p:cNvPr id="7" name="Picture 6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D720BDCA-920A-0C63-5A0B-DE0DB8839E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98" y="1685847"/>
            <a:ext cx="1175448" cy="929977"/>
          </a:xfrm>
          <a:prstGeom prst="rect">
            <a:avLst/>
          </a:prstGeom>
        </p:spPr>
      </p:pic>
      <p:pic>
        <p:nvPicPr>
          <p:cNvPr id="8" name="Picture 7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6A9F98A1-DAAB-D23D-8759-03DBC63FB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375" y="2423905"/>
            <a:ext cx="1175448" cy="92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C4ACBE0-44F1-C4EE-25B0-9872AA50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4" y="430660"/>
            <a:ext cx="11362365" cy="982117"/>
          </a:xfrm>
        </p:spPr>
        <p:txBody>
          <a:bodyPr>
            <a:normAutofit/>
          </a:bodyPr>
          <a:lstStyle/>
          <a:p>
            <a:r>
              <a:rPr lang="en-GB" sz="2800" b="0" dirty="0"/>
              <a:t>There are 5 spotty snails and 4 stripy snails. </a:t>
            </a:r>
            <a:br>
              <a:rPr lang="en-GB" sz="2800" b="0" dirty="0"/>
            </a:br>
            <a:r>
              <a:rPr lang="en-GB" sz="2800" b="0" dirty="0"/>
              <a:t>There are ____ snails altogether.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F39A54E1-DF45-9E90-088B-767159B22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816690"/>
              </p:ext>
            </p:extLst>
          </p:nvPr>
        </p:nvGraphicFramePr>
        <p:xfrm>
          <a:off x="3805705" y="4652539"/>
          <a:ext cx="458059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118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916118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916118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916118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916118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982117">
                <a:tc>
                  <a:txBody>
                    <a:bodyPr/>
                    <a:lstStyle/>
                    <a:p>
                      <a:pPr algn="ctr"/>
                      <a:r>
                        <a:rPr lang="en-GB" sz="60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BE273F9-157A-4B7A-AC30-262EA7B6AD62}"/>
              </a:ext>
            </a:extLst>
          </p:cNvPr>
          <p:cNvSpPr/>
          <p:nvPr/>
        </p:nvSpPr>
        <p:spPr>
          <a:xfrm>
            <a:off x="7598803" y="4753812"/>
            <a:ext cx="599714" cy="86523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26D50F-80E5-0BF9-A698-B2BAB3284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465" y="2077281"/>
            <a:ext cx="1341210" cy="8168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3F3D00-B18B-8274-C8A3-BF8EF7E72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55" y="1835336"/>
            <a:ext cx="1357976" cy="8168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EF6E4D-BD20-C636-50CA-EF9A02C43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53" y="2800367"/>
            <a:ext cx="1341210" cy="8168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F424C5-5699-9CBC-8F51-9A53ED6A7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01" y="1668867"/>
            <a:ext cx="1341210" cy="8168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6A5CE6-DD4A-30D8-EEF6-D92708B95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63" y="3335619"/>
            <a:ext cx="1341210" cy="8168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15B306-3A3D-56D3-4D99-4B3B04A35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273" y="2157324"/>
            <a:ext cx="1341210" cy="8168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87E816-C6CA-B85E-B805-B2F0095F1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56" y="3208780"/>
            <a:ext cx="1357976" cy="8168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F71051-FBCD-B824-9014-845EE8E91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327" y="2530730"/>
            <a:ext cx="1357976" cy="8168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5251E43-FB8A-6E87-23C5-71860DB20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227" y="3469291"/>
            <a:ext cx="1357976" cy="8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7D6B6BA-A1E8-459E-A245-E97C3AFBF6E8}"/>
              </a:ext>
            </a:extLst>
          </p:cNvPr>
          <p:cNvSpPr/>
          <p:nvPr/>
        </p:nvSpPr>
        <p:spPr>
          <a:xfrm>
            <a:off x="2289866" y="989275"/>
            <a:ext cx="5359631" cy="1471695"/>
          </a:xfrm>
          <a:prstGeom prst="wedgeRoundRectCallout">
            <a:avLst>
              <a:gd name="adj1" fmla="val -53850"/>
              <a:gd name="adj2" fmla="val 87478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check that my equations are correct?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1B4D9D-6B03-3AD2-BE5D-D8C2AE227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7" t="39751" r="66970" b="40311"/>
          <a:stretch/>
        </p:blipFill>
        <p:spPr>
          <a:xfrm>
            <a:off x="294586" y="2018476"/>
            <a:ext cx="2358777" cy="427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89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2F764AF2-EF79-9D97-1083-3FFBFD5FF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20255"/>
              </p:ext>
            </p:extLst>
          </p:nvPr>
        </p:nvGraphicFramePr>
        <p:xfrm>
          <a:off x="1637212" y="1355060"/>
          <a:ext cx="3148339" cy="4173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956">
                  <a:extLst>
                    <a:ext uri="{9D8B030D-6E8A-4147-A177-3AD203B41FA5}">
                      <a16:colId xmlns:a16="http://schemas.microsoft.com/office/drawing/2014/main" val="12641153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12511231"/>
                    </a:ext>
                  </a:extLst>
                </a:gridCol>
                <a:gridCol w="776802">
                  <a:extLst>
                    <a:ext uri="{9D8B030D-6E8A-4147-A177-3AD203B41FA5}">
                      <a16:colId xmlns:a16="http://schemas.microsoft.com/office/drawing/2014/main" val="3627003126"/>
                    </a:ext>
                  </a:extLst>
                </a:gridCol>
                <a:gridCol w="469013">
                  <a:extLst>
                    <a:ext uri="{9D8B030D-6E8A-4147-A177-3AD203B41FA5}">
                      <a16:colId xmlns:a16="http://schemas.microsoft.com/office/drawing/2014/main" val="1234800574"/>
                    </a:ext>
                  </a:extLst>
                </a:gridCol>
                <a:gridCol w="753288">
                  <a:extLst>
                    <a:ext uri="{9D8B030D-6E8A-4147-A177-3AD203B41FA5}">
                      <a16:colId xmlns:a16="http://schemas.microsoft.com/office/drawing/2014/main" val="2947170438"/>
                    </a:ext>
                  </a:extLst>
                </a:gridCol>
              </a:tblGrid>
              <a:tr h="561857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623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80061"/>
                  </a:ext>
                </a:extLst>
              </a:tr>
              <a:tr h="561857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167838"/>
                  </a:ext>
                </a:extLst>
              </a:tr>
              <a:tr h="231353"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40602"/>
                  </a:ext>
                </a:extLst>
              </a:tr>
              <a:tr h="561857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11513"/>
                  </a:ext>
                </a:extLst>
              </a:tr>
              <a:tr h="264404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686846"/>
                  </a:ext>
                </a:extLst>
              </a:tr>
              <a:tr h="561857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89970"/>
                  </a:ext>
                </a:extLst>
              </a:tr>
              <a:tr h="264404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51847"/>
                  </a:ext>
                </a:extLst>
              </a:tr>
              <a:tr h="561857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598857"/>
                  </a:ext>
                </a:extLst>
              </a:tr>
            </a:tbl>
          </a:graphicData>
        </a:graphic>
      </p:graphicFrame>
      <p:pic>
        <p:nvPicPr>
          <p:cNvPr id="22" name="Graphic 21" descr="Thumbs up sign with solid fill">
            <a:extLst>
              <a:ext uri="{FF2B5EF4-FFF2-40B4-BE49-F238E27FC236}">
                <a16:creationId xmlns:a16="http://schemas.microsoft.com/office/drawing/2014/main" id="{70570B73-D34A-3474-3DC9-FAC19C718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6524" y="1342039"/>
            <a:ext cx="544189" cy="544189"/>
          </a:xfrm>
          <a:prstGeom prst="rect">
            <a:avLst/>
          </a:prstGeom>
        </p:spPr>
      </p:pic>
      <p:pic>
        <p:nvPicPr>
          <p:cNvPr id="24" name="Graphic 23" descr="Thumbs Down with solid fill">
            <a:extLst>
              <a:ext uri="{FF2B5EF4-FFF2-40B4-BE49-F238E27FC236}">
                <a16:creationId xmlns:a16="http://schemas.microsoft.com/office/drawing/2014/main" id="{49776AC3-82D5-87AB-418D-0C9D37331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9034" y="3244678"/>
            <a:ext cx="544189" cy="544189"/>
          </a:xfrm>
          <a:prstGeom prst="rect">
            <a:avLst/>
          </a:prstGeom>
        </p:spPr>
      </p:pic>
      <p:pic>
        <p:nvPicPr>
          <p:cNvPr id="25" name="Graphic 24" descr="Thumbs up sign with solid fill">
            <a:extLst>
              <a:ext uri="{FF2B5EF4-FFF2-40B4-BE49-F238E27FC236}">
                <a16:creationId xmlns:a16="http://schemas.microsoft.com/office/drawing/2014/main" id="{D16DAAB6-D906-5FAF-56E6-4FB57240B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9033" y="2198995"/>
            <a:ext cx="544189" cy="544189"/>
          </a:xfrm>
          <a:prstGeom prst="rect">
            <a:avLst/>
          </a:prstGeom>
        </p:spPr>
      </p:pic>
      <p:pic>
        <p:nvPicPr>
          <p:cNvPr id="26" name="Graphic 25" descr="Thumbs up sign with solid fill">
            <a:extLst>
              <a:ext uri="{FF2B5EF4-FFF2-40B4-BE49-F238E27FC236}">
                <a16:creationId xmlns:a16="http://schemas.microsoft.com/office/drawing/2014/main" id="{9AD46E3B-1913-7B7A-9A12-AD4570534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7512" y="4012399"/>
            <a:ext cx="544189" cy="544189"/>
          </a:xfrm>
          <a:prstGeom prst="rect">
            <a:avLst/>
          </a:prstGeom>
        </p:spPr>
      </p:pic>
      <p:pic>
        <p:nvPicPr>
          <p:cNvPr id="27" name="Graphic 26" descr="Thumbs Down with solid fill">
            <a:extLst>
              <a:ext uri="{FF2B5EF4-FFF2-40B4-BE49-F238E27FC236}">
                <a16:creationId xmlns:a16="http://schemas.microsoft.com/office/drawing/2014/main" id="{33BA79C7-B888-123A-D9BA-410FBF5FF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9033" y="4971771"/>
            <a:ext cx="544189" cy="544189"/>
          </a:xfrm>
          <a:prstGeom prst="rect">
            <a:avLst/>
          </a:prstGeom>
        </p:spPr>
      </p:pic>
      <p:pic>
        <p:nvPicPr>
          <p:cNvPr id="28" name="Graphic 27" descr="Thumbs Down with solid fill">
            <a:extLst>
              <a:ext uri="{FF2B5EF4-FFF2-40B4-BE49-F238E27FC236}">
                <a16:creationId xmlns:a16="http://schemas.microsoft.com/office/drawing/2014/main" id="{FBF0C8B1-0042-FA27-20DF-E5F56C0C0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10142965" y="1355060"/>
            <a:ext cx="544189" cy="544189"/>
          </a:xfrm>
          <a:prstGeom prst="rect">
            <a:avLst/>
          </a:prstGeom>
        </p:spPr>
      </p:pic>
      <p:pic>
        <p:nvPicPr>
          <p:cNvPr id="29" name="Graphic 28" descr="Thumbs up sign with solid fill">
            <a:extLst>
              <a:ext uri="{FF2B5EF4-FFF2-40B4-BE49-F238E27FC236}">
                <a16:creationId xmlns:a16="http://schemas.microsoft.com/office/drawing/2014/main" id="{56D96EA4-B460-B33E-A327-721F1A539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2965" y="2197533"/>
            <a:ext cx="544189" cy="544189"/>
          </a:xfrm>
          <a:prstGeom prst="rect">
            <a:avLst/>
          </a:prstGeom>
        </p:spPr>
      </p:pic>
      <p:pic>
        <p:nvPicPr>
          <p:cNvPr id="30" name="Graphic 29" descr="Thumbs up sign with solid fill">
            <a:extLst>
              <a:ext uri="{FF2B5EF4-FFF2-40B4-BE49-F238E27FC236}">
                <a16:creationId xmlns:a16="http://schemas.microsoft.com/office/drawing/2014/main" id="{6E065C9F-C430-16B6-5007-19EC0190D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2968" y="3085521"/>
            <a:ext cx="544189" cy="544189"/>
          </a:xfrm>
          <a:prstGeom prst="rect">
            <a:avLst/>
          </a:prstGeom>
        </p:spPr>
      </p:pic>
      <p:pic>
        <p:nvPicPr>
          <p:cNvPr id="31" name="Graphic 30" descr="Thumbs Down with solid fill">
            <a:extLst>
              <a:ext uri="{FF2B5EF4-FFF2-40B4-BE49-F238E27FC236}">
                <a16:creationId xmlns:a16="http://schemas.microsoft.com/office/drawing/2014/main" id="{F640FAE1-270E-C8BC-00DE-12324475D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 flipH="1">
            <a:off x="10142966" y="4012399"/>
            <a:ext cx="544189" cy="544189"/>
          </a:xfrm>
          <a:prstGeom prst="rect">
            <a:avLst/>
          </a:prstGeom>
        </p:spPr>
      </p:pic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DB33A505-C22A-EBCC-BB22-64BEBA937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092164"/>
              </p:ext>
            </p:extLst>
          </p:nvPr>
        </p:nvGraphicFramePr>
        <p:xfrm>
          <a:off x="6648778" y="1342039"/>
          <a:ext cx="3148339" cy="4173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956">
                  <a:extLst>
                    <a:ext uri="{9D8B030D-6E8A-4147-A177-3AD203B41FA5}">
                      <a16:colId xmlns:a16="http://schemas.microsoft.com/office/drawing/2014/main" val="12641153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12511231"/>
                    </a:ext>
                  </a:extLst>
                </a:gridCol>
                <a:gridCol w="776802">
                  <a:extLst>
                    <a:ext uri="{9D8B030D-6E8A-4147-A177-3AD203B41FA5}">
                      <a16:colId xmlns:a16="http://schemas.microsoft.com/office/drawing/2014/main" val="3627003126"/>
                    </a:ext>
                  </a:extLst>
                </a:gridCol>
                <a:gridCol w="469013">
                  <a:extLst>
                    <a:ext uri="{9D8B030D-6E8A-4147-A177-3AD203B41FA5}">
                      <a16:colId xmlns:a16="http://schemas.microsoft.com/office/drawing/2014/main" val="1234800574"/>
                    </a:ext>
                  </a:extLst>
                </a:gridCol>
                <a:gridCol w="753288">
                  <a:extLst>
                    <a:ext uri="{9D8B030D-6E8A-4147-A177-3AD203B41FA5}">
                      <a16:colId xmlns:a16="http://schemas.microsoft.com/office/drawing/2014/main" val="2947170438"/>
                    </a:ext>
                  </a:extLst>
                </a:gridCol>
              </a:tblGrid>
              <a:tr h="561857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623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80061"/>
                  </a:ext>
                </a:extLst>
              </a:tr>
              <a:tr h="561857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167838"/>
                  </a:ext>
                </a:extLst>
              </a:tr>
              <a:tr h="231353"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40602"/>
                  </a:ext>
                </a:extLst>
              </a:tr>
              <a:tr h="561857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11513"/>
                  </a:ext>
                </a:extLst>
              </a:tr>
              <a:tr h="264404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686846"/>
                  </a:ext>
                </a:extLst>
              </a:tr>
              <a:tr h="561857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89970"/>
                  </a:ext>
                </a:extLst>
              </a:tr>
              <a:tr h="264404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51847"/>
                  </a:ext>
                </a:extLst>
              </a:tr>
              <a:tr h="561857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598857"/>
                  </a:ext>
                </a:extLst>
              </a:tr>
            </a:tbl>
          </a:graphicData>
        </a:graphic>
      </p:graphicFrame>
      <p:pic>
        <p:nvPicPr>
          <p:cNvPr id="2" name="Graphic 1" descr="Thumbs Down with solid fill">
            <a:extLst>
              <a:ext uri="{FF2B5EF4-FFF2-40B4-BE49-F238E27FC236}">
                <a16:creationId xmlns:a16="http://schemas.microsoft.com/office/drawing/2014/main" id="{BEE1CF19-C451-BB98-EC7D-6C8A6B03B4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42965" y="4984792"/>
            <a:ext cx="544189" cy="5441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D433DE-7884-77C6-E897-D63A4AE5E019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845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7D6B6BA-A1E8-459E-A245-E97C3AFBF6E8}"/>
              </a:ext>
            </a:extLst>
          </p:cNvPr>
          <p:cNvSpPr/>
          <p:nvPr/>
        </p:nvSpPr>
        <p:spPr>
          <a:xfrm>
            <a:off x="2289866" y="989275"/>
            <a:ext cx="5149621" cy="1471695"/>
          </a:xfrm>
          <a:prstGeom prst="wedgeRoundRectCallout">
            <a:avLst>
              <a:gd name="adj1" fmla="val -53850"/>
              <a:gd name="adj2" fmla="val 87478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say the total/sum for each equation?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1B4D9D-6B03-3AD2-BE5D-D8C2AE227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7" t="39751" r="66970" b="40311"/>
          <a:stretch/>
        </p:blipFill>
        <p:spPr>
          <a:xfrm>
            <a:off x="294586" y="2018476"/>
            <a:ext cx="2358777" cy="427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620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351108"/>
              </p:ext>
            </p:extLst>
          </p:nvPr>
        </p:nvGraphicFramePr>
        <p:xfrm>
          <a:off x="3215769" y="2572119"/>
          <a:ext cx="5947895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7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134250" y="2637503"/>
            <a:ext cx="862265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30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605597"/>
              </p:ext>
            </p:extLst>
          </p:nvPr>
        </p:nvGraphicFramePr>
        <p:xfrm>
          <a:off x="3215769" y="2572119"/>
          <a:ext cx="5947895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7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134250" y="2637503"/>
            <a:ext cx="862265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996699"/>
              </p:ext>
            </p:extLst>
          </p:nvPr>
        </p:nvGraphicFramePr>
        <p:xfrm>
          <a:off x="3215769" y="2572119"/>
          <a:ext cx="5947895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7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109452" y="2637503"/>
            <a:ext cx="862265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8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716723"/>
              </p:ext>
            </p:extLst>
          </p:nvPr>
        </p:nvGraphicFramePr>
        <p:xfrm>
          <a:off x="3215769" y="2572119"/>
          <a:ext cx="5947895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7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109452" y="2637503"/>
            <a:ext cx="862265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86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143294"/>
              </p:ext>
            </p:extLst>
          </p:nvPr>
        </p:nvGraphicFramePr>
        <p:xfrm>
          <a:off x="3215769" y="2572119"/>
          <a:ext cx="5947895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7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047221" y="2637503"/>
            <a:ext cx="862265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42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AD01004-4964-4D0D-9F0A-04A1E5258CB1}"/>
              </a:ext>
            </a:extLst>
          </p:cNvPr>
          <p:cNvSpPr txBox="1"/>
          <p:nvPr/>
        </p:nvSpPr>
        <p:spPr>
          <a:xfrm>
            <a:off x="7881917" y="2321004"/>
            <a:ext cx="16863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2A9E6-D9C4-4E8B-900E-98E8AEFF2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587" b="19972"/>
          <a:stretch/>
        </p:blipFill>
        <p:spPr>
          <a:xfrm flipH="1">
            <a:off x="1111537" y="1596036"/>
            <a:ext cx="4532180" cy="30134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697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601838"/>
              </p:ext>
            </p:extLst>
          </p:nvPr>
        </p:nvGraphicFramePr>
        <p:xfrm>
          <a:off x="3215769" y="2572119"/>
          <a:ext cx="5947895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7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047221" y="2572119"/>
            <a:ext cx="862265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8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/>
        </p:nvGraphicFramePr>
        <p:xfrm>
          <a:off x="3215769" y="2572119"/>
          <a:ext cx="5947895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7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047221" y="2572119"/>
            <a:ext cx="862265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9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291523"/>
              </p:ext>
            </p:extLst>
          </p:nvPr>
        </p:nvGraphicFramePr>
        <p:xfrm>
          <a:off x="3215769" y="2572119"/>
          <a:ext cx="5947895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7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047221" y="2637503"/>
            <a:ext cx="862265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3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/>
        </p:nvGraphicFramePr>
        <p:xfrm>
          <a:off x="3215769" y="2572119"/>
          <a:ext cx="5947895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7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134250" y="2637503"/>
            <a:ext cx="862265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5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442722"/>
              </p:ext>
            </p:extLst>
          </p:nvPr>
        </p:nvGraphicFramePr>
        <p:xfrm>
          <a:off x="3215769" y="2572119"/>
          <a:ext cx="5947895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7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135711" y="2637503"/>
            <a:ext cx="862265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70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/>
        </p:nvGraphicFramePr>
        <p:xfrm>
          <a:off x="3215769" y="2572119"/>
          <a:ext cx="5947895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7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134250" y="2637503"/>
            <a:ext cx="862265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93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765712"/>
              </p:ext>
            </p:extLst>
          </p:nvPr>
        </p:nvGraphicFramePr>
        <p:xfrm>
          <a:off x="3215769" y="2572119"/>
          <a:ext cx="5947895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7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047221" y="2618822"/>
            <a:ext cx="862265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4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/>
        </p:nvGraphicFramePr>
        <p:xfrm>
          <a:off x="3215769" y="2572119"/>
          <a:ext cx="5947895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7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189579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047221" y="2618822"/>
            <a:ext cx="862265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79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AD01004-4964-4D0D-9F0A-04A1E5258CB1}"/>
              </a:ext>
            </a:extLst>
          </p:cNvPr>
          <p:cNvSpPr txBox="1"/>
          <p:nvPr/>
        </p:nvSpPr>
        <p:spPr>
          <a:xfrm>
            <a:off x="7967374" y="2105561"/>
            <a:ext cx="16863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739F1-7FF1-4A76-AC98-C966EE2DC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04" b="60893"/>
          <a:stretch/>
        </p:blipFill>
        <p:spPr>
          <a:xfrm flipH="1">
            <a:off x="1136513" y="1944557"/>
            <a:ext cx="4310557" cy="28187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16F060-E27D-BF0A-1718-A5B35F06AF37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45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AD01004-4964-4D0D-9F0A-04A1E5258CB1}"/>
              </a:ext>
            </a:extLst>
          </p:cNvPr>
          <p:cNvSpPr txBox="1"/>
          <p:nvPr/>
        </p:nvSpPr>
        <p:spPr>
          <a:xfrm>
            <a:off x="8066317" y="2105561"/>
            <a:ext cx="16863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0D9DE-EC0F-4198-AA66-C3BB47408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65" b="39887"/>
          <a:stretch/>
        </p:blipFill>
        <p:spPr>
          <a:xfrm flipH="1">
            <a:off x="933026" y="1741652"/>
            <a:ext cx="4426587" cy="30162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39885C-D45A-044D-D8AC-7094A2AF30B2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748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5AA8C1-DE5E-4076-85EB-EFB453983F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4" r="54215"/>
          <a:stretch/>
        </p:blipFill>
        <p:spPr>
          <a:xfrm>
            <a:off x="8408514" y="2298096"/>
            <a:ext cx="1450932" cy="37122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D80F13-BE7A-4186-BDD3-2C0FBFAE1502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7AECFEC-C90D-4CBE-9050-548F357C1CE8}"/>
              </a:ext>
            </a:extLst>
          </p:cNvPr>
          <p:cNvSpPr/>
          <p:nvPr/>
        </p:nvSpPr>
        <p:spPr>
          <a:xfrm>
            <a:off x="1415845" y="1191801"/>
            <a:ext cx="6743209" cy="1471695"/>
          </a:xfrm>
          <a:prstGeom prst="wedgeRoundRectCallout">
            <a:avLst>
              <a:gd name="adj1" fmla="val 57650"/>
              <a:gd name="adj2" fmla="val 39092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Make the SAME number that you can see on the finger patterns using a rekenrek - use just ONE push!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1FF0A26-DC79-CA56-F2C2-5A1FA494D657}"/>
              </a:ext>
            </a:extLst>
          </p:cNvPr>
          <p:cNvSpPr/>
          <p:nvPr/>
        </p:nvSpPr>
        <p:spPr>
          <a:xfrm>
            <a:off x="2090327" y="1191800"/>
            <a:ext cx="6068727" cy="1471695"/>
          </a:xfrm>
          <a:prstGeom prst="wedgeRoundRectCallout">
            <a:avLst>
              <a:gd name="adj1" fmla="val 57650"/>
              <a:gd name="adj2" fmla="val 39092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Then say how each number is made using the stem sentence.</a:t>
            </a:r>
          </a:p>
        </p:txBody>
      </p:sp>
    </p:spTree>
    <p:extLst>
      <p:ext uri="{BB962C8B-B14F-4D97-AF65-F5344CB8AC3E}">
        <p14:creationId xmlns:p14="http://schemas.microsoft.com/office/powerpoint/2010/main" val="353364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AD01004-4964-4D0D-9F0A-04A1E5258CB1}"/>
              </a:ext>
            </a:extLst>
          </p:cNvPr>
          <p:cNvSpPr txBox="1"/>
          <p:nvPr/>
        </p:nvSpPr>
        <p:spPr>
          <a:xfrm>
            <a:off x="8282627" y="801234"/>
            <a:ext cx="16863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2A9E6-D9C4-4E8B-900E-98E8AEFF2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587" b="19972"/>
          <a:stretch/>
        </p:blipFill>
        <p:spPr>
          <a:xfrm flipH="1">
            <a:off x="1295937" y="573018"/>
            <a:ext cx="3676056" cy="24442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E6A1A7A-D60E-8B55-35C9-2D0A820A7618}"/>
              </a:ext>
            </a:extLst>
          </p:cNvPr>
          <p:cNvGrpSpPr/>
          <p:nvPr/>
        </p:nvGrpSpPr>
        <p:grpSpPr>
          <a:xfrm>
            <a:off x="3331978" y="3840776"/>
            <a:ext cx="5668678" cy="490691"/>
            <a:chOff x="282566" y="2036001"/>
            <a:chExt cx="5668678" cy="49069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2BCB3C2-7BCC-3A25-2811-F468790430A9}"/>
                </a:ext>
              </a:extLst>
            </p:cNvPr>
            <p:cNvCxnSpPr>
              <a:cxnSpLocks/>
            </p:cNvCxnSpPr>
            <p:nvPr/>
          </p:nvCxnSpPr>
          <p:spPr>
            <a:xfrm>
              <a:off x="282566" y="2281347"/>
              <a:ext cx="5668678" cy="0"/>
            </a:xfrm>
            <a:prstGeom prst="line">
              <a:avLst/>
            </a:prstGeom>
            <a:noFill/>
            <a:ln w="381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51BA415-83E7-D959-35AE-BE2B2DF03EAB}"/>
                </a:ext>
              </a:extLst>
            </p:cNvPr>
            <p:cNvSpPr/>
            <p:nvPr/>
          </p:nvSpPr>
          <p:spPr>
            <a:xfrm flipH="1">
              <a:off x="438391" y="2042662"/>
              <a:ext cx="512490" cy="48403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00B8485-3268-6044-B8A5-F504AFA6DD4D}"/>
                </a:ext>
              </a:extLst>
            </p:cNvPr>
            <p:cNvSpPr/>
            <p:nvPr/>
          </p:nvSpPr>
          <p:spPr>
            <a:xfrm flipH="1">
              <a:off x="961568" y="2042655"/>
              <a:ext cx="512490" cy="48403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C699637-07C2-FDFB-C63C-9B9A8E631273}"/>
                </a:ext>
              </a:extLst>
            </p:cNvPr>
            <p:cNvSpPr/>
            <p:nvPr/>
          </p:nvSpPr>
          <p:spPr>
            <a:xfrm flipH="1">
              <a:off x="1481598" y="2040438"/>
              <a:ext cx="512490" cy="48403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1305F8F-96B4-E757-71D7-E538FA74FFFA}"/>
                </a:ext>
              </a:extLst>
            </p:cNvPr>
            <p:cNvSpPr/>
            <p:nvPr/>
          </p:nvSpPr>
          <p:spPr>
            <a:xfrm flipH="1">
              <a:off x="2008664" y="2040437"/>
              <a:ext cx="512490" cy="48403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8D787DA-C20D-539C-21F6-2A3AEBD1341B}"/>
                </a:ext>
              </a:extLst>
            </p:cNvPr>
            <p:cNvSpPr/>
            <p:nvPr/>
          </p:nvSpPr>
          <p:spPr>
            <a:xfrm flipH="1">
              <a:off x="2524081" y="2042658"/>
              <a:ext cx="512490" cy="48403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F8ADF22-A077-7766-DC05-15D535F4E7A6}"/>
                </a:ext>
              </a:extLst>
            </p:cNvPr>
            <p:cNvSpPr/>
            <p:nvPr/>
          </p:nvSpPr>
          <p:spPr>
            <a:xfrm flipH="1">
              <a:off x="3052706" y="2036001"/>
              <a:ext cx="512490" cy="484030"/>
            </a:xfrm>
            <a:prstGeom prst="ellipse">
              <a:avLst/>
            </a:prstGeom>
            <a:solidFill>
              <a:srgbClr val="000000">
                <a:lumMod val="40000"/>
                <a:lumOff val="60000"/>
              </a:srgbClr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8834611-EEA6-83FA-B29B-8CC8916BED77}"/>
                </a:ext>
              </a:extLst>
            </p:cNvPr>
            <p:cNvSpPr/>
            <p:nvPr/>
          </p:nvSpPr>
          <p:spPr>
            <a:xfrm flipH="1">
              <a:off x="3575306" y="2042659"/>
              <a:ext cx="512490" cy="484030"/>
            </a:xfrm>
            <a:prstGeom prst="ellipse">
              <a:avLst/>
            </a:prstGeom>
            <a:solidFill>
              <a:srgbClr val="000000">
                <a:lumMod val="40000"/>
                <a:lumOff val="60000"/>
              </a:srgbClr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EE69BBF-2D6A-F15A-A22D-4FA93442B5CF}"/>
                </a:ext>
              </a:extLst>
            </p:cNvPr>
            <p:cNvSpPr/>
            <p:nvPr/>
          </p:nvSpPr>
          <p:spPr>
            <a:xfrm flipH="1">
              <a:off x="4105246" y="2042655"/>
              <a:ext cx="512490" cy="484030"/>
            </a:xfrm>
            <a:prstGeom prst="ellipse">
              <a:avLst/>
            </a:prstGeom>
            <a:solidFill>
              <a:srgbClr val="000000">
                <a:lumMod val="40000"/>
                <a:lumOff val="60000"/>
              </a:srgbClr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01FBA9-387E-9D8A-1AA5-8515CDA82AE6}"/>
                </a:ext>
              </a:extLst>
            </p:cNvPr>
            <p:cNvSpPr/>
            <p:nvPr/>
          </p:nvSpPr>
          <p:spPr>
            <a:xfrm flipH="1">
              <a:off x="4629574" y="2042657"/>
              <a:ext cx="512490" cy="484030"/>
            </a:xfrm>
            <a:prstGeom prst="ellipse">
              <a:avLst/>
            </a:prstGeom>
            <a:solidFill>
              <a:srgbClr val="000000">
                <a:lumMod val="40000"/>
                <a:lumOff val="60000"/>
              </a:srgbClr>
            </a:solidFill>
            <a:ln w="12700" cap="flat" cmpd="sng" algn="ctr">
              <a:solidFill>
                <a:srgbClr val="585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7B3FAB4-AD7D-5E14-848B-110B395AF45A}"/>
              </a:ext>
            </a:extLst>
          </p:cNvPr>
          <p:cNvSpPr txBox="1"/>
          <p:nvPr/>
        </p:nvSpPr>
        <p:spPr>
          <a:xfrm>
            <a:off x="3681524" y="5161069"/>
            <a:ext cx="4828952" cy="71508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_____ is made of 5 and _____ ; </a:t>
            </a:r>
          </a:p>
          <a:p>
            <a:pPr algn="ctr"/>
            <a:r>
              <a:rPr lang="en-GB" dirty="0">
                <a:latin typeface="Century Gothic" panose="020B0502020202020204" pitchFamily="34" charset="0"/>
              </a:rPr>
              <a:t>5 and _____ make _____ .</a:t>
            </a:r>
          </a:p>
        </p:txBody>
      </p:sp>
    </p:spTree>
    <p:extLst>
      <p:ext uri="{BB962C8B-B14F-4D97-AF65-F5344CB8AC3E}">
        <p14:creationId xmlns:p14="http://schemas.microsoft.com/office/powerpoint/2010/main" val="275834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Custom Design">
  <a:themeElements>
    <a:clrScheme name="Custom 7">
      <a:dk1>
        <a:srgbClr val="585858"/>
      </a:dk1>
      <a:lt1>
        <a:srgbClr val="FFFFFF"/>
      </a:lt1>
      <a:dk2>
        <a:srgbClr val="006666"/>
      </a:dk2>
      <a:lt2>
        <a:srgbClr val="5F5F5F"/>
      </a:lt2>
      <a:accent1>
        <a:srgbClr val="585858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B0F0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Custom 7">
      <a:dk1>
        <a:srgbClr val="585858"/>
      </a:dk1>
      <a:lt1>
        <a:srgbClr val="FFFFFF"/>
      </a:lt1>
      <a:dk2>
        <a:srgbClr val="006666"/>
      </a:dk2>
      <a:lt2>
        <a:srgbClr val="5F5F5F"/>
      </a:lt2>
      <a:accent1>
        <a:srgbClr val="585858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B0F0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Custom 7">
      <a:dk1>
        <a:srgbClr val="585858"/>
      </a:dk1>
      <a:lt1>
        <a:srgbClr val="FFFFFF"/>
      </a:lt1>
      <a:dk2>
        <a:srgbClr val="006666"/>
      </a:dk2>
      <a:lt2>
        <a:srgbClr val="5F5F5F"/>
      </a:lt2>
      <a:accent1>
        <a:srgbClr val="585858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B0F0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Custom 7">
      <a:dk1>
        <a:srgbClr val="585858"/>
      </a:dk1>
      <a:lt1>
        <a:srgbClr val="FFFFFF"/>
      </a:lt1>
      <a:dk2>
        <a:srgbClr val="006666"/>
      </a:dk2>
      <a:lt2>
        <a:srgbClr val="5F5F5F"/>
      </a:lt2>
      <a:accent1>
        <a:srgbClr val="585858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B0F0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BD81E108E7D14DA4B8C74F12FF1E9E" ma:contentTypeVersion="18" ma:contentTypeDescription="Create a new document." ma:contentTypeScope="" ma:versionID="b4ee6dfd0313456e22b1a3e3f25448ac">
  <xsd:schema xmlns:xsd="http://www.w3.org/2001/XMLSchema" xmlns:xs="http://www.w3.org/2001/XMLSchema" xmlns:p="http://schemas.microsoft.com/office/2006/metadata/properties" xmlns:ns2="4a3b81fd-a6d7-4b0d-b39d-675b77349742" xmlns:ns3="2e304bd2-0acf-4a6d-9d54-f6eff5ca7580" targetNamespace="http://schemas.microsoft.com/office/2006/metadata/properties" ma:root="true" ma:fieldsID="68085a642474f38e09dcf3819d68885a" ns2:_="" ns3:_="">
    <xsd:import namespace="4a3b81fd-a6d7-4b0d-b39d-675b77349742"/>
    <xsd:import namespace="2e304bd2-0acf-4a6d-9d54-f6eff5ca75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b81fd-a6d7-4b0d-b39d-675b773497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ec64510-557b-4472-9db5-011713e54d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04bd2-0acf-4a6d-9d54-f6eff5ca758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2e25da2-0ab3-4522-9337-311e74f860f3}" ma:internalName="TaxCatchAll" ma:showField="CatchAllData" ma:web="2e304bd2-0acf-4a6d-9d54-f6eff5ca75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3b81fd-a6d7-4b0d-b39d-675b77349742">
      <Terms xmlns="http://schemas.microsoft.com/office/infopath/2007/PartnerControls"/>
    </lcf76f155ced4ddcb4097134ff3c332f>
    <TaxCatchAll xmlns="2e304bd2-0acf-4a6d-9d54-f6eff5ca7580" xsi:nil="true"/>
  </documentManagement>
</p:properties>
</file>

<file path=customXml/itemProps1.xml><?xml version="1.0" encoding="utf-8"?>
<ds:datastoreItem xmlns:ds="http://schemas.openxmlformats.org/officeDocument/2006/customXml" ds:itemID="{C86B64A6-698C-4702-B410-7672E6525066}"/>
</file>

<file path=customXml/itemProps2.xml><?xml version="1.0" encoding="utf-8"?>
<ds:datastoreItem xmlns:ds="http://schemas.openxmlformats.org/officeDocument/2006/customXml" ds:itemID="{69F84B7D-227A-4A46-A218-2D48F656ECDB}"/>
</file>

<file path=customXml/itemProps3.xml><?xml version="1.0" encoding="utf-8"?>
<ds:datastoreItem xmlns:ds="http://schemas.openxmlformats.org/officeDocument/2006/customXml" ds:itemID="{FAFD29D4-E1F4-4A62-8599-0E5DEF334E5B}"/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1255</Words>
  <Application>Microsoft Office PowerPoint</Application>
  <PresentationFormat>Widescreen</PresentationFormat>
  <Paragraphs>295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Century Gothic</vt:lpstr>
      <vt:lpstr>3_Custom Design</vt:lpstr>
      <vt:lpstr>3_Custom Design</vt:lpstr>
      <vt:lpstr>3_Custom Design</vt:lpstr>
      <vt:lpstr>4_Custom Design</vt:lpstr>
      <vt:lpstr>Retrieval Practice  ‘5 and a bit’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hidden parts?</vt:lpstr>
      <vt:lpstr>PowerPoint Presentation</vt:lpstr>
      <vt:lpstr>There are 5 red cars and 3 blue cars.  There are ____ cars altogether.</vt:lpstr>
      <vt:lpstr>There are 5 small snails and 2 big snails.  There are ____ snails altogether.</vt:lpstr>
      <vt:lpstr>There are 5 buns with cherries and 1 without a cherry.  There are ____ buns altogether.</vt:lpstr>
      <vt:lpstr>There are 5 spotty snails and 4 stripy snails.  There are ____ snails altogether.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Evans</dc:creator>
  <cp:lastModifiedBy>Sue Evans</cp:lastModifiedBy>
  <cp:revision>14</cp:revision>
  <dcterms:created xsi:type="dcterms:W3CDTF">2021-11-28T06:59:25Z</dcterms:created>
  <dcterms:modified xsi:type="dcterms:W3CDTF">2023-10-16T08:42:01Z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0x0101007ABD81E108E7D14DA4B8C74F12FF1E9E</vt:lpwstr>
  </property>
</Properties>
</file>