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4" r:id="rId12"/>
    <p:sldId id="265" r:id="rId13"/>
    <p:sldId id="266" r:id="rId14"/>
    <p:sldId id="267" r:id="rId15"/>
    <p:sldId id="268" r:id="rId16"/>
    <p:sldId id="269" r:id="rId17"/>
    <p:sldId id="270" r:id="rId18"/>
    <p:sldId id="271" r:id="rId19"/>
    <p:sldId id="272" r:id="rId20"/>
  </p:sldIdLst>
  <p:sldSz cx="18288000" cy="10287000"/>
  <p:notesSz cx="6858000" cy="9144000"/>
  <p:embeddedFontLst>
    <p:embeddedFont>
      <p:font typeface="Nourd" panose="020B0604020202020204" charset="0"/>
      <p:regular r:id="rId21"/>
    </p:embeddedFont>
    <p:embeddedFont>
      <p:font typeface="Nourd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28" autoAdjust="0"/>
    <p:restoredTop sz="94622" autoAdjust="0"/>
  </p:normalViewPr>
  <p:slideViewPr>
    <p:cSldViewPr>
      <p:cViewPr varScale="1">
        <p:scale>
          <a:sx n="47" d="100"/>
          <a:sy n="47" d="100"/>
        </p:scale>
        <p:origin x="80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ley Connell" userId="6d1ec02c-a814-4596-8718-417d9cc2ba94" providerId="ADAL" clId="{CC5781B2-51AB-43B8-B879-B8D93ED1B893}"/>
    <pc:docChg chg="custSel delSld modSld">
      <pc:chgData name="Hayley Connell" userId="6d1ec02c-a814-4596-8718-417d9cc2ba94" providerId="ADAL" clId="{CC5781B2-51AB-43B8-B879-B8D93ED1B893}" dt="2025-10-01T13:04:21.600" v="1" actId="33524"/>
      <pc:docMkLst>
        <pc:docMk/>
      </pc:docMkLst>
      <pc:sldChg chg="modSp mod">
        <pc:chgData name="Hayley Connell" userId="6d1ec02c-a814-4596-8718-417d9cc2ba94" providerId="ADAL" clId="{CC5781B2-51AB-43B8-B879-B8D93ED1B893}" dt="2025-10-01T13:04:21.600" v="1" actId="33524"/>
        <pc:sldMkLst>
          <pc:docMk/>
          <pc:sldMk cId="0" sldId="258"/>
        </pc:sldMkLst>
        <pc:spChg chg="mod">
          <ac:chgData name="Hayley Connell" userId="6d1ec02c-a814-4596-8718-417d9cc2ba94" providerId="ADAL" clId="{CC5781B2-51AB-43B8-B879-B8D93ED1B893}" dt="2025-10-01T13:04:21.600" v="1" actId="33524"/>
          <ac:spMkLst>
            <pc:docMk/>
            <pc:sldMk cId="0" sldId="258"/>
            <ac:spMk id="15" creationId="{00000000-0000-0000-0000-000000000000}"/>
          </ac:spMkLst>
        </pc:spChg>
      </pc:sldChg>
      <pc:sldChg chg="del">
        <pc:chgData name="Hayley Connell" userId="6d1ec02c-a814-4596-8718-417d9cc2ba94" providerId="ADAL" clId="{CC5781B2-51AB-43B8-B879-B8D93ED1B893}" dt="2025-10-01T12:04:41.361" v="0" actId="47"/>
        <pc:sldMkLst>
          <pc:docMk/>
          <pc:sldMk cId="0" sldId="26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5.png"/><Relationship Id="rId3" Type="http://schemas.openxmlformats.org/officeDocument/2006/relationships/hyperlink" Target="https://www.youtube.com/watch?v=TvMyssfAUx0" TargetMode="External"/><Relationship Id="rId7" Type="http://schemas.openxmlformats.org/officeDocument/2006/relationships/image" Target="../media/image8.svg"/><Relationship Id="rId12"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ideo" Target="https://www.youtube.com/watch?v=TvMyssfAUx0" TargetMode="External"/><Relationship Id="rId6" Type="http://schemas.openxmlformats.org/officeDocument/2006/relationships/image" Target="../media/image7.png"/><Relationship Id="rId11" Type="http://schemas.openxmlformats.org/officeDocument/2006/relationships/image" Target="../media/image33.png"/><Relationship Id="rId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5.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3.svg"/><Relationship Id="rId7" Type="http://schemas.openxmlformats.org/officeDocument/2006/relationships/image" Target="../media/image4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svg"/><Relationship Id="rId10" Type="http://schemas.openxmlformats.org/officeDocument/2006/relationships/image" Target="../media/image15.png"/><Relationship Id="rId4" Type="http://schemas.openxmlformats.org/officeDocument/2006/relationships/image" Target="../media/image43.png"/><Relationship Id="rId9" Type="http://schemas.openxmlformats.org/officeDocument/2006/relationships/image" Target="../media/image48.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svg"/><Relationship Id="rId7" Type="http://schemas.openxmlformats.org/officeDocument/2006/relationships/image" Target="../media/image1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svg"/><Relationship Id="rId7"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svg"/><Relationship Id="rId7"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svg"/><Relationship Id="rId7" Type="http://schemas.openxmlformats.org/officeDocument/2006/relationships/image" Target="../media/image25.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4194883" y="3812705"/>
            <a:ext cx="10462611" cy="2871140"/>
          </a:xfrm>
          <a:prstGeom prst="rect">
            <a:avLst/>
          </a:prstGeom>
        </p:spPr>
        <p:txBody>
          <a:bodyPr lIns="0" tIns="0" rIns="0" bIns="0" rtlCol="0" anchor="t">
            <a:spAutoFit/>
          </a:bodyPr>
          <a:lstStyle/>
          <a:p>
            <a:pPr marL="0" lvl="0" indent="0" algn="ctr">
              <a:lnSpc>
                <a:spcPts val="11037"/>
              </a:lnSpc>
            </a:pPr>
            <a:r>
              <a:rPr lang="en-US" sz="11037" b="1">
                <a:solidFill>
                  <a:srgbClr val="FFFFFF"/>
                </a:solidFill>
                <a:latin typeface="Nourd Bold"/>
                <a:ea typeface="Nourd Bold"/>
                <a:cs typeface="Nourd Bold"/>
                <a:sym typeface="Nourd Bold"/>
              </a:rPr>
              <a:t>Reading in EYFS</a:t>
            </a:r>
          </a:p>
        </p:txBody>
      </p:sp>
      <p:sp>
        <p:nvSpPr>
          <p:cNvPr id="4" name="TextBox 4"/>
          <p:cNvSpPr txBox="1"/>
          <p:nvPr/>
        </p:nvSpPr>
        <p:spPr>
          <a:xfrm>
            <a:off x="4194883" y="7634896"/>
            <a:ext cx="10462611" cy="762000"/>
          </a:xfrm>
          <a:prstGeom prst="rect">
            <a:avLst/>
          </a:prstGeom>
        </p:spPr>
        <p:txBody>
          <a:bodyPr lIns="0" tIns="0" rIns="0" bIns="0" rtlCol="0" anchor="t">
            <a:spAutoFit/>
          </a:bodyPr>
          <a:lstStyle/>
          <a:p>
            <a:pPr marL="0" lvl="0" indent="0" algn="ctr">
              <a:lnSpc>
                <a:spcPts val="6299"/>
              </a:lnSpc>
              <a:spcBef>
                <a:spcPct val="0"/>
              </a:spcBef>
            </a:pPr>
            <a:r>
              <a:rPr lang="en-US" sz="4499">
                <a:solidFill>
                  <a:srgbClr val="120C16"/>
                </a:solidFill>
                <a:latin typeface="Nourd"/>
                <a:ea typeface="Nourd"/>
                <a:cs typeface="Nourd"/>
                <a:sym typeface="Nourd"/>
              </a:rPr>
              <a:t>October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p:cNvSpPr/>
          <p:nvPr/>
        </p:nvSpPr>
        <p:spPr>
          <a:xfrm>
            <a:off x="1028700" y="422208"/>
            <a:ext cx="16524522" cy="9442584"/>
          </a:xfrm>
          <a:custGeom>
            <a:avLst/>
            <a:gdLst/>
            <a:ahLst/>
            <a:cxnLst/>
            <a:rect l="l" t="t" r="r" b="b"/>
            <a:pathLst>
              <a:path w="16524522" h="9442584">
                <a:moveTo>
                  <a:pt x="0" y="0"/>
                </a:moveTo>
                <a:lnTo>
                  <a:pt x="16524522" y="0"/>
                </a:lnTo>
                <a:lnTo>
                  <a:pt x="16524522" y="9442584"/>
                </a:lnTo>
                <a:lnTo>
                  <a:pt x="0" y="9442584"/>
                </a:lnTo>
                <a:lnTo>
                  <a:pt x="0" y="0"/>
                </a:lnTo>
                <a:close/>
              </a:path>
            </a:pathLst>
          </a:custGeom>
          <a:blipFill>
            <a:blip r:embed="rId2"/>
            <a:stretch>
              <a:fillRect/>
            </a:stretch>
          </a:blipFill>
        </p:spPr>
        <p:txBody>
          <a:bodyPr/>
          <a:lstStyle/>
          <a:p>
            <a:endParaRPr lang="en-GB"/>
          </a:p>
        </p:txBody>
      </p:sp>
      <p:sp>
        <p:nvSpPr>
          <p:cNvPr id="3" name="Freeform 3"/>
          <p:cNvSpPr/>
          <p:nvPr/>
        </p:nvSpPr>
        <p:spPr>
          <a:xfrm>
            <a:off x="1" y="48749"/>
            <a:ext cx="2057400" cy="1437151"/>
          </a:xfrm>
          <a:custGeom>
            <a:avLst/>
            <a:gdLst/>
            <a:ahLst/>
            <a:cxnLst/>
            <a:rect l="l" t="t" r="r" b="b"/>
            <a:pathLst>
              <a:path w="3093179" h="1959902">
                <a:moveTo>
                  <a:pt x="0" y="0"/>
                </a:moveTo>
                <a:lnTo>
                  <a:pt x="3093179" y="0"/>
                </a:lnTo>
                <a:lnTo>
                  <a:pt x="3093179" y="1959902"/>
                </a:lnTo>
                <a:lnTo>
                  <a:pt x="0" y="1959902"/>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a:hlinkClick r:id="rId3" tooltip="https://www.youtube.com/watch?v=TvMyssfAUx0"/>
          </p:cNvPr>
          <p:cNvSpPr/>
          <p:nvPr/>
        </p:nvSpPr>
        <p:spPr>
          <a:xfrm rot="5300271">
            <a:off x="2411616" y="-4330777"/>
            <a:ext cx="13464768" cy="18948555"/>
          </a:xfrm>
          <a:custGeom>
            <a:avLst/>
            <a:gdLst/>
            <a:ahLst/>
            <a:cxnLst/>
            <a:rect l="l" t="t" r="r" b="b"/>
            <a:pathLst>
              <a:path w="13464768" h="18948555">
                <a:moveTo>
                  <a:pt x="0" y="0"/>
                </a:moveTo>
                <a:lnTo>
                  <a:pt x="13464768" y="0"/>
                </a:lnTo>
                <a:lnTo>
                  <a:pt x="13464768" y="18948554"/>
                </a:lnTo>
                <a:lnTo>
                  <a:pt x="0" y="18948554"/>
                </a:lnTo>
                <a:lnTo>
                  <a:pt x="0" y="0"/>
                </a:lnTo>
                <a:close/>
              </a:path>
            </a:pathLst>
          </a:custGeom>
          <a:blipFill>
            <a:blip r:embed="rId4">
              <a:alphaModFix amt="37000"/>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3"/>
          <p:cNvSpPr/>
          <p:nvPr/>
        </p:nvSpPr>
        <p:spPr>
          <a:xfrm>
            <a:off x="16843694" y="8563989"/>
            <a:ext cx="1965874" cy="1723011"/>
          </a:xfrm>
          <a:custGeom>
            <a:avLst/>
            <a:gdLst/>
            <a:ahLst/>
            <a:cxnLst/>
            <a:rect l="l" t="t" r="r" b="b"/>
            <a:pathLst>
              <a:path w="1965874" h="1723011">
                <a:moveTo>
                  <a:pt x="0" y="0"/>
                </a:moveTo>
                <a:lnTo>
                  <a:pt x="1965874" y="0"/>
                </a:lnTo>
                <a:lnTo>
                  <a:pt x="1965874" y="1723011"/>
                </a:lnTo>
                <a:lnTo>
                  <a:pt x="0" y="17230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 name="Freeform 4"/>
          <p:cNvSpPr/>
          <p:nvPr/>
        </p:nvSpPr>
        <p:spPr>
          <a:xfrm rot="-484952">
            <a:off x="-1015571" y="9562430"/>
            <a:ext cx="2031142" cy="1178478"/>
          </a:xfrm>
          <a:custGeom>
            <a:avLst/>
            <a:gdLst/>
            <a:ahLst/>
            <a:cxnLst/>
            <a:rect l="l" t="t" r="r" b="b"/>
            <a:pathLst>
              <a:path w="2031142" h="1178478">
                <a:moveTo>
                  <a:pt x="0" y="0"/>
                </a:moveTo>
                <a:lnTo>
                  <a:pt x="2031142" y="0"/>
                </a:lnTo>
                <a:lnTo>
                  <a:pt x="2031142" y="1178478"/>
                </a:lnTo>
                <a:lnTo>
                  <a:pt x="0" y="11784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 name="Freeform 5"/>
          <p:cNvSpPr/>
          <p:nvPr/>
        </p:nvSpPr>
        <p:spPr>
          <a:xfrm>
            <a:off x="-18197" y="-72324"/>
            <a:ext cx="2176660" cy="1452350"/>
          </a:xfrm>
          <a:custGeom>
            <a:avLst/>
            <a:gdLst/>
            <a:ahLst/>
            <a:cxnLst/>
            <a:rect l="l" t="t" r="r" b="b"/>
            <a:pathLst>
              <a:path w="3093179" h="1959902">
                <a:moveTo>
                  <a:pt x="0" y="0"/>
                </a:moveTo>
                <a:lnTo>
                  <a:pt x="3093179" y="0"/>
                </a:lnTo>
                <a:lnTo>
                  <a:pt x="3093179" y="1959902"/>
                </a:lnTo>
                <a:lnTo>
                  <a:pt x="0" y="1959902"/>
                </a:lnTo>
                <a:lnTo>
                  <a:pt x="0" y="0"/>
                </a:lnTo>
                <a:close/>
              </a:path>
            </a:pathLst>
          </a:custGeom>
          <a:blipFill>
            <a:blip r:embed="rId10"/>
            <a:stretch>
              <a:fillRect/>
            </a:stretch>
          </a:blipFill>
        </p:spPr>
        <p:txBody>
          <a:bodyPr/>
          <a:lstStyle/>
          <a:p>
            <a:endParaRPr lang="en-GB"/>
          </a:p>
        </p:txBody>
      </p:sp>
      <p:sp>
        <p:nvSpPr>
          <p:cNvPr id="6" name="Freeform 6"/>
          <p:cNvSpPr/>
          <p:nvPr/>
        </p:nvSpPr>
        <p:spPr>
          <a:xfrm>
            <a:off x="0" y="2497231"/>
            <a:ext cx="13942053" cy="8040304"/>
          </a:xfrm>
          <a:custGeom>
            <a:avLst/>
            <a:gdLst/>
            <a:ahLst/>
            <a:cxnLst/>
            <a:rect l="l" t="t" r="r" b="b"/>
            <a:pathLst>
              <a:path w="13942053" h="8040304">
                <a:moveTo>
                  <a:pt x="0" y="0"/>
                </a:moveTo>
                <a:lnTo>
                  <a:pt x="13942053" y="0"/>
                </a:lnTo>
                <a:lnTo>
                  <a:pt x="13942053" y="8040305"/>
                </a:lnTo>
                <a:lnTo>
                  <a:pt x="0" y="8040305"/>
                </a:lnTo>
                <a:lnTo>
                  <a:pt x="0" y="0"/>
                </a:lnTo>
                <a:close/>
              </a:path>
            </a:pathLst>
          </a:custGeom>
          <a:blipFill>
            <a:blip r:embed="rId11"/>
            <a:stretch>
              <a:fillRect r="-1620"/>
            </a:stretch>
          </a:blipFill>
        </p:spPr>
        <p:txBody>
          <a:bodyPr/>
          <a:lstStyle/>
          <a:p>
            <a:endParaRPr lang="en-GB"/>
          </a:p>
        </p:txBody>
      </p:sp>
      <p:sp>
        <p:nvSpPr>
          <p:cNvPr id="7" name="TextBox 7"/>
          <p:cNvSpPr txBox="1"/>
          <p:nvPr/>
        </p:nvSpPr>
        <p:spPr>
          <a:xfrm>
            <a:off x="3378601" y="123825"/>
            <a:ext cx="14448030" cy="882023"/>
          </a:xfrm>
          <a:prstGeom prst="rect">
            <a:avLst/>
          </a:prstGeom>
        </p:spPr>
        <p:txBody>
          <a:bodyPr lIns="0" tIns="0" rIns="0" bIns="0" rtlCol="0" anchor="t">
            <a:spAutoFit/>
          </a:bodyPr>
          <a:lstStyle/>
          <a:p>
            <a:pPr marL="0" lvl="0" indent="0" algn="ctr">
              <a:lnSpc>
                <a:spcPts val="6600"/>
              </a:lnSpc>
            </a:pPr>
            <a:r>
              <a:rPr lang="en-US" sz="6600">
                <a:solidFill>
                  <a:srgbClr val="000000"/>
                </a:solidFill>
                <a:latin typeface="Nourd"/>
                <a:ea typeface="Nourd"/>
                <a:cs typeface="Nourd"/>
                <a:sym typeface="Nourd"/>
              </a:rPr>
              <a:t>Tricky words / High-Frequency words </a:t>
            </a:r>
          </a:p>
        </p:txBody>
      </p:sp>
      <p:pic>
        <p:nvPicPr>
          <p:cNvPr id="8" name="Picture 8"/>
          <p:cNvPicPr>
            <a:picLocks noChangeAspect="1"/>
          </p:cNvPicPr>
          <p:nvPr>
            <a:videoFile r:link="rId1"/>
          </p:nvPr>
        </p:nvPicPr>
        <p:blipFill>
          <a:blip r:embed="rId12"/>
          <a:stretch>
            <a:fillRect/>
          </a:stretch>
        </p:blipFill>
        <p:spPr>
          <a:xfrm>
            <a:off x="14858588" y="961702"/>
            <a:ext cx="3429412" cy="1927538"/>
          </a:xfrm>
          <a:prstGeom prst="rect">
            <a:avLst/>
          </a:prstGeom>
        </p:spPr>
      </p:pic>
      <p:sp>
        <p:nvSpPr>
          <p:cNvPr id="9" name="Freeform 9"/>
          <p:cNvSpPr/>
          <p:nvPr/>
        </p:nvSpPr>
        <p:spPr>
          <a:xfrm>
            <a:off x="13954167" y="3088911"/>
            <a:ext cx="3872464" cy="4109888"/>
          </a:xfrm>
          <a:custGeom>
            <a:avLst/>
            <a:gdLst/>
            <a:ahLst/>
            <a:cxnLst/>
            <a:rect l="l" t="t" r="r" b="b"/>
            <a:pathLst>
              <a:path w="3872464" h="4109888">
                <a:moveTo>
                  <a:pt x="0" y="0"/>
                </a:moveTo>
                <a:lnTo>
                  <a:pt x="3872464" y="0"/>
                </a:lnTo>
                <a:lnTo>
                  <a:pt x="3872464" y="4109888"/>
                </a:lnTo>
                <a:lnTo>
                  <a:pt x="0" y="4109888"/>
                </a:lnTo>
                <a:lnTo>
                  <a:pt x="0" y="0"/>
                </a:lnTo>
                <a:close/>
              </a:path>
            </a:pathLst>
          </a:custGeom>
          <a:blipFill>
            <a:blip r:embed="rId13"/>
            <a:stretch>
              <a:fillRect/>
            </a:stretch>
          </a:blipFill>
        </p:spPr>
        <p:txBody>
          <a:bodyPr/>
          <a:lstStyle/>
          <a:p>
            <a:endParaRPr lang="en-GB"/>
          </a:p>
        </p:txBody>
      </p:sp>
      <p:sp>
        <p:nvSpPr>
          <p:cNvPr id="10" name="Freeform 10"/>
          <p:cNvSpPr/>
          <p:nvPr/>
        </p:nvSpPr>
        <p:spPr>
          <a:xfrm>
            <a:off x="14415536" y="7398469"/>
            <a:ext cx="2717983" cy="4076975"/>
          </a:xfrm>
          <a:custGeom>
            <a:avLst/>
            <a:gdLst/>
            <a:ahLst/>
            <a:cxnLst/>
            <a:rect l="l" t="t" r="r" b="b"/>
            <a:pathLst>
              <a:path w="2717983" h="4076975">
                <a:moveTo>
                  <a:pt x="0" y="0"/>
                </a:moveTo>
                <a:lnTo>
                  <a:pt x="2717983" y="0"/>
                </a:lnTo>
                <a:lnTo>
                  <a:pt x="2717983" y="4076975"/>
                </a:lnTo>
                <a:lnTo>
                  <a:pt x="0" y="4076975"/>
                </a:lnTo>
                <a:lnTo>
                  <a:pt x="0" y="0"/>
                </a:lnTo>
                <a:close/>
              </a:path>
            </a:pathLst>
          </a:custGeom>
          <a:blipFill>
            <a:blip r:embed="rId14"/>
            <a:stretch>
              <a:fillRect/>
            </a:stretch>
          </a:blipFill>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p:cNvSpPr/>
          <p:nvPr/>
        </p:nvSpPr>
        <p:spPr>
          <a:xfrm>
            <a:off x="-114300" y="1"/>
            <a:ext cx="2019300" cy="1333500"/>
          </a:xfrm>
          <a:custGeom>
            <a:avLst/>
            <a:gdLst/>
            <a:ahLst/>
            <a:cxnLst/>
            <a:rect l="l" t="t" r="r" b="b"/>
            <a:pathLst>
              <a:path w="3093179" h="1959902">
                <a:moveTo>
                  <a:pt x="0" y="0"/>
                </a:moveTo>
                <a:lnTo>
                  <a:pt x="3093179" y="0"/>
                </a:lnTo>
                <a:lnTo>
                  <a:pt x="3093179" y="1959902"/>
                </a:lnTo>
                <a:lnTo>
                  <a:pt x="0" y="1959902"/>
                </a:lnTo>
                <a:lnTo>
                  <a:pt x="0" y="0"/>
                </a:lnTo>
                <a:close/>
              </a:path>
            </a:pathLst>
          </a:custGeom>
          <a:blipFill>
            <a:blip r:embed="rId2"/>
            <a:stretch>
              <a:fillRect/>
            </a:stretch>
          </a:blipFill>
        </p:spPr>
        <p:txBody>
          <a:bodyPr/>
          <a:lstStyle/>
          <a:p>
            <a:endParaRPr lang="en-GB"/>
          </a:p>
        </p:txBody>
      </p:sp>
      <p:sp>
        <p:nvSpPr>
          <p:cNvPr id="3" name="Freeform 3"/>
          <p:cNvSpPr/>
          <p:nvPr/>
        </p:nvSpPr>
        <p:spPr>
          <a:xfrm>
            <a:off x="1028700" y="2791759"/>
            <a:ext cx="10732539" cy="4975142"/>
          </a:xfrm>
          <a:custGeom>
            <a:avLst/>
            <a:gdLst/>
            <a:ahLst/>
            <a:cxnLst/>
            <a:rect l="l" t="t" r="r" b="b"/>
            <a:pathLst>
              <a:path w="10732539" h="4975142">
                <a:moveTo>
                  <a:pt x="0" y="0"/>
                </a:moveTo>
                <a:lnTo>
                  <a:pt x="10732539" y="0"/>
                </a:lnTo>
                <a:lnTo>
                  <a:pt x="10732539" y="4975142"/>
                </a:lnTo>
                <a:lnTo>
                  <a:pt x="0" y="4975142"/>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3839970" y="649601"/>
            <a:ext cx="14448030" cy="882023"/>
          </a:xfrm>
          <a:prstGeom prst="rect">
            <a:avLst/>
          </a:prstGeom>
        </p:spPr>
        <p:txBody>
          <a:bodyPr lIns="0" tIns="0" rIns="0" bIns="0" rtlCol="0" anchor="t">
            <a:spAutoFit/>
          </a:bodyPr>
          <a:lstStyle/>
          <a:p>
            <a:pPr marL="0" lvl="0" indent="0" algn="ctr">
              <a:lnSpc>
                <a:spcPts val="6600"/>
              </a:lnSpc>
            </a:pPr>
            <a:r>
              <a:rPr lang="en-US" sz="6600">
                <a:solidFill>
                  <a:srgbClr val="000000"/>
                </a:solidFill>
                <a:latin typeface="Nourd"/>
                <a:ea typeface="Nourd"/>
                <a:cs typeface="Nourd"/>
                <a:sym typeface="Nourd"/>
              </a:rPr>
              <a:t>Phase 2 phonics </a:t>
            </a:r>
          </a:p>
        </p:txBody>
      </p:sp>
      <p:sp>
        <p:nvSpPr>
          <p:cNvPr id="5" name="TextBox 5"/>
          <p:cNvSpPr txBox="1"/>
          <p:nvPr/>
        </p:nvSpPr>
        <p:spPr>
          <a:xfrm>
            <a:off x="7560518" y="8410575"/>
            <a:ext cx="10097722" cy="847725"/>
          </a:xfrm>
          <a:prstGeom prst="rect">
            <a:avLst/>
          </a:prstGeom>
        </p:spPr>
        <p:txBody>
          <a:bodyPr lIns="0" tIns="0" rIns="0" bIns="0" rtlCol="0" anchor="t">
            <a:spAutoFit/>
          </a:bodyPr>
          <a:lstStyle/>
          <a:p>
            <a:pPr algn="just">
              <a:lnSpc>
                <a:spcPts val="3542"/>
              </a:lnSpc>
              <a:spcBef>
                <a:spcPct val="0"/>
              </a:spcBef>
            </a:pPr>
            <a:r>
              <a:rPr lang="en-US" sz="2952">
                <a:solidFill>
                  <a:srgbClr val="000000"/>
                </a:solidFill>
                <a:latin typeface="Nourd"/>
                <a:ea typeface="Nourd"/>
                <a:cs typeface="Nourd"/>
                <a:sym typeface="Nourd"/>
              </a:rPr>
              <a:t>Little blending books - Focusing on blending cvc words </a:t>
            </a:r>
          </a:p>
          <a:p>
            <a:pPr algn="just">
              <a:lnSpc>
                <a:spcPts val="3209"/>
              </a:lnSpc>
              <a:spcBef>
                <a:spcPct val="0"/>
              </a:spcBef>
            </a:pPr>
            <a:endParaRPr lang="en-US" sz="2952">
              <a:solidFill>
                <a:srgbClr val="000000"/>
              </a:solidFill>
              <a:latin typeface="Nourd"/>
              <a:ea typeface="Nourd"/>
              <a:cs typeface="Nourd"/>
              <a:sym typeface="Nour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p:cNvSpPr/>
          <p:nvPr/>
        </p:nvSpPr>
        <p:spPr>
          <a:xfrm>
            <a:off x="10916274" y="1101528"/>
            <a:ext cx="8186552" cy="9185472"/>
          </a:xfrm>
          <a:custGeom>
            <a:avLst/>
            <a:gdLst/>
            <a:ahLst/>
            <a:cxnLst/>
            <a:rect l="l" t="t" r="r" b="b"/>
            <a:pathLst>
              <a:path w="8186552" h="9185472">
                <a:moveTo>
                  <a:pt x="0" y="0"/>
                </a:moveTo>
                <a:lnTo>
                  <a:pt x="8186551" y="0"/>
                </a:lnTo>
                <a:lnTo>
                  <a:pt x="8186551" y="9185472"/>
                </a:lnTo>
                <a:lnTo>
                  <a:pt x="0" y="9185472"/>
                </a:lnTo>
                <a:lnTo>
                  <a:pt x="0" y="0"/>
                </a:lnTo>
                <a:close/>
              </a:path>
            </a:pathLst>
          </a:custGeom>
          <a:blipFill>
            <a:blip r:embed="rId2"/>
            <a:stretch>
              <a:fillRect/>
            </a:stretch>
          </a:blipFill>
        </p:spPr>
        <p:txBody>
          <a:bodyPr/>
          <a:lstStyle/>
          <a:p>
            <a:endParaRPr lang="en-GB"/>
          </a:p>
        </p:txBody>
      </p:sp>
      <p:sp>
        <p:nvSpPr>
          <p:cNvPr id="3" name="Freeform 3"/>
          <p:cNvSpPr/>
          <p:nvPr/>
        </p:nvSpPr>
        <p:spPr>
          <a:xfrm>
            <a:off x="0" y="2061264"/>
            <a:ext cx="9144000" cy="8225736"/>
          </a:xfrm>
          <a:custGeom>
            <a:avLst/>
            <a:gdLst/>
            <a:ahLst/>
            <a:cxnLst/>
            <a:rect l="l" t="t" r="r" b="b"/>
            <a:pathLst>
              <a:path w="9144000" h="8225736">
                <a:moveTo>
                  <a:pt x="0" y="0"/>
                </a:moveTo>
                <a:lnTo>
                  <a:pt x="9144000" y="0"/>
                </a:lnTo>
                <a:lnTo>
                  <a:pt x="9144000" y="8225736"/>
                </a:lnTo>
                <a:lnTo>
                  <a:pt x="0" y="8225736"/>
                </a:lnTo>
                <a:lnTo>
                  <a:pt x="0" y="0"/>
                </a:lnTo>
                <a:close/>
              </a:path>
            </a:pathLst>
          </a:custGeom>
          <a:blipFill>
            <a:blip r:embed="rId3"/>
            <a:stretch>
              <a:fillRect r="-3399"/>
            </a:stretch>
          </a:blipFill>
        </p:spPr>
        <p:txBody>
          <a:bodyPr/>
          <a:lstStyle/>
          <a:p>
            <a:endParaRPr lang="en-GB"/>
          </a:p>
        </p:txBody>
      </p:sp>
      <p:sp>
        <p:nvSpPr>
          <p:cNvPr id="4" name="TextBox 4"/>
          <p:cNvSpPr txBox="1"/>
          <p:nvPr/>
        </p:nvSpPr>
        <p:spPr>
          <a:xfrm>
            <a:off x="1546589" y="219505"/>
            <a:ext cx="14448030" cy="882023"/>
          </a:xfrm>
          <a:prstGeom prst="rect">
            <a:avLst/>
          </a:prstGeom>
        </p:spPr>
        <p:txBody>
          <a:bodyPr lIns="0" tIns="0" rIns="0" bIns="0" rtlCol="0" anchor="t">
            <a:spAutoFit/>
          </a:bodyPr>
          <a:lstStyle/>
          <a:p>
            <a:pPr marL="0" lvl="0" indent="0" algn="ctr">
              <a:lnSpc>
                <a:spcPts val="6600"/>
              </a:lnSpc>
            </a:pPr>
            <a:r>
              <a:rPr lang="en-US" sz="6600">
                <a:solidFill>
                  <a:srgbClr val="000000"/>
                </a:solidFill>
                <a:latin typeface="Nourd"/>
                <a:ea typeface="Nourd"/>
                <a:cs typeface="Nourd"/>
                <a:sym typeface="Nourd"/>
              </a:rPr>
              <a:t>Books with sentences </a:t>
            </a:r>
          </a:p>
        </p:txBody>
      </p:sp>
      <p:sp>
        <p:nvSpPr>
          <p:cNvPr id="5" name="Freeform 5"/>
          <p:cNvSpPr/>
          <p:nvPr/>
        </p:nvSpPr>
        <p:spPr>
          <a:xfrm>
            <a:off x="-36551" y="1"/>
            <a:ext cx="1941551" cy="1257300"/>
          </a:xfrm>
          <a:custGeom>
            <a:avLst/>
            <a:gdLst/>
            <a:ahLst/>
            <a:cxnLst/>
            <a:rect l="l" t="t" r="r" b="b"/>
            <a:pathLst>
              <a:path w="3093179" h="1959902">
                <a:moveTo>
                  <a:pt x="0" y="0"/>
                </a:moveTo>
                <a:lnTo>
                  <a:pt x="3093179" y="0"/>
                </a:lnTo>
                <a:lnTo>
                  <a:pt x="3093179" y="1959902"/>
                </a:lnTo>
                <a:lnTo>
                  <a:pt x="0" y="1959902"/>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p:cNvSpPr/>
          <p:nvPr/>
        </p:nvSpPr>
        <p:spPr>
          <a:xfrm rot="5300271">
            <a:off x="2411616" y="-4330777"/>
            <a:ext cx="13464768" cy="18948555"/>
          </a:xfrm>
          <a:custGeom>
            <a:avLst/>
            <a:gdLst/>
            <a:ahLst/>
            <a:cxnLst/>
            <a:rect l="l" t="t" r="r" b="b"/>
            <a:pathLst>
              <a:path w="13464768" h="18948555">
                <a:moveTo>
                  <a:pt x="0" y="0"/>
                </a:moveTo>
                <a:lnTo>
                  <a:pt x="13464768" y="0"/>
                </a:lnTo>
                <a:lnTo>
                  <a:pt x="13464768" y="18948554"/>
                </a:lnTo>
                <a:lnTo>
                  <a:pt x="0" y="18948554"/>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1028700" y="4518791"/>
            <a:ext cx="4901169" cy="4739509"/>
            <a:chOff x="0" y="0"/>
            <a:chExt cx="2367827" cy="2289726"/>
          </a:xfrm>
        </p:grpSpPr>
        <p:sp>
          <p:nvSpPr>
            <p:cNvPr id="4" name="Freeform 4"/>
            <p:cNvSpPr/>
            <p:nvPr/>
          </p:nvSpPr>
          <p:spPr>
            <a:xfrm>
              <a:off x="0" y="0"/>
              <a:ext cx="2367827" cy="2289727"/>
            </a:xfrm>
            <a:custGeom>
              <a:avLst/>
              <a:gdLst/>
              <a:ahLst/>
              <a:cxnLst/>
              <a:rect l="l" t="t" r="r" b="b"/>
              <a:pathLst>
                <a:path w="2367827" h="2289727">
                  <a:moveTo>
                    <a:pt x="2243366" y="2289726"/>
                  </a:moveTo>
                  <a:lnTo>
                    <a:pt x="124460" y="2289726"/>
                  </a:lnTo>
                  <a:cubicBezTo>
                    <a:pt x="55880" y="2289726"/>
                    <a:pt x="0" y="2233846"/>
                    <a:pt x="0" y="2165266"/>
                  </a:cubicBezTo>
                  <a:lnTo>
                    <a:pt x="0" y="124460"/>
                  </a:lnTo>
                  <a:cubicBezTo>
                    <a:pt x="0" y="55880"/>
                    <a:pt x="55880" y="0"/>
                    <a:pt x="124460" y="0"/>
                  </a:cubicBezTo>
                  <a:lnTo>
                    <a:pt x="2243367" y="0"/>
                  </a:lnTo>
                  <a:cubicBezTo>
                    <a:pt x="2311947" y="0"/>
                    <a:pt x="2367827" y="55880"/>
                    <a:pt x="2367827" y="124460"/>
                  </a:cubicBezTo>
                  <a:lnTo>
                    <a:pt x="2367827" y="2165266"/>
                  </a:lnTo>
                  <a:cubicBezTo>
                    <a:pt x="2367827" y="2233846"/>
                    <a:pt x="2311947" y="2289727"/>
                    <a:pt x="2243367" y="2289727"/>
                  </a:cubicBezTo>
                  <a:close/>
                </a:path>
              </a:pathLst>
            </a:custGeom>
            <a:solidFill>
              <a:srgbClr val="E9E2DD"/>
            </a:solidFill>
          </p:spPr>
          <p:txBody>
            <a:bodyPr/>
            <a:lstStyle/>
            <a:p>
              <a:endParaRPr lang="en-GB"/>
            </a:p>
          </p:txBody>
        </p:sp>
      </p:grpSp>
      <p:grpSp>
        <p:nvGrpSpPr>
          <p:cNvPr id="5" name="Group 5"/>
          <p:cNvGrpSpPr/>
          <p:nvPr/>
        </p:nvGrpSpPr>
        <p:grpSpPr>
          <a:xfrm>
            <a:off x="6693415" y="4518791"/>
            <a:ext cx="4901169" cy="4739509"/>
            <a:chOff x="0" y="0"/>
            <a:chExt cx="2367827" cy="2289726"/>
          </a:xfrm>
        </p:grpSpPr>
        <p:sp>
          <p:nvSpPr>
            <p:cNvPr id="6" name="Freeform 6"/>
            <p:cNvSpPr/>
            <p:nvPr/>
          </p:nvSpPr>
          <p:spPr>
            <a:xfrm>
              <a:off x="0" y="0"/>
              <a:ext cx="2367827" cy="2289727"/>
            </a:xfrm>
            <a:custGeom>
              <a:avLst/>
              <a:gdLst/>
              <a:ahLst/>
              <a:cxnLst/>
              <a:rect l="l" t="t" r="r" b="b"/>
              <a:pathLst>
                <a:path w="2367827" h="2289727">
                  <a:moveTo>
                    <a:pt x="2243366" y="2289726"/>
                  </a:moveTo>
                  <a:lnTo>
                    <a:pt x="124460" y="2289726"/>
                  </a:lnTo>
                  <a:cubicBezTo>
                    <a:pt x="55880" y="2289726"/>
                    <a:pt x="0" y="2233846"/>
                    <a:pt x="0" y="2165266"/>
                  </a:cubicBezTo>
                  <a:lnTo>
                    <a:pt x="0" y="124460"/>
                  </a:lnTo>
                  <a:cubicBezTo>
                    <a:pt x="0" y="55880"/>
                    <a:pt x="55880" y="0"/>
                    <a:pt x="124460" y="0"/>
                  </a:cubicBezTo>
                  <a:lnTo>
                    <a:pt x="2243367" y="0"/>
                  </a:lnTo>
                  <a:cubicBezTo>
                    <a:pt x="2311947" y="0"/>
                    <a:pt x="2367827" y="55880"/>
                    <a:pt x="2367827" y="124460"/>
                  </a:cubicBezTo>
                  <a:lnTo>
                    <a:pt x="2367827" y="2165266"/>
                  </a:lnTo>
                  <a:cubicBezTo>
                    <a:pt x="2367827" y="2233846"/>
                    <a:pt x="2311947" y="2289727"/>
                    <a:pt x="2243367" y="2289727"/>
                  </a:cubicBezTo>
                  <a:close/>
                </a:path>
              </a:pathLst>
            </a:custGeom>
            <a:solidFill>
              <a:srgbClr val="E9E2DD"/>
            </a:solidFill>
          </p:spPr>
          <p:txBody>
            <a:bodyPr/>
            <a:lstStyle/>
            <a:p>
              <a:endParaRPr lang="en-GB"/>
            </a:p>
          </p:txBody>
        </p:sp>
      </p:grpSp>
      <p:grpSp>
        <p:nvGrpSpPr>
          <p:cNvPr id="7" name="Group 7"/>
          <p:cNvGrpSpPr/>
          <p:nvPr/>
        </p:nvGrpSpPr>
        <p:grpSpPr>
          <a:xfrm>
            <a:off x="12358131" y="4518791"/>
            <a:ext cx="4901169" cy="4739509"/>
            <a:chOff x="0" y="0"/>
            <a:chExt cx="2367827" cy="2289726"/>
          </a:xfrm>
        </p:grpSpPr>
        <p:sp>
          <p:nvSpPr>
            <p:cNvPr id="8" name="Freeform 8"/>
            <p:cNvSpPr/>
            <p:nvPr/>
          </p:nvSpPr>
          <p:spPr>
            <a:xfrm>
              <a:off x="0" y="0"/>
              <a:ext cx="2367827" cy="2289727"/>
            </a:xfrm>
            <a:custGeom>
              <a:avLst/>
              <a:gdLst/>
              <a:ahLst/>
              <a:cxnLst/>
              <a:rect l="l" t="t" r="r" b="b"/>
              <a:pathLst>
                <a:path w="2367827" h="2289727">
                  <a:moveTo>
                    <a:pt x="2243366" y="2289726"/>
                  </a:moveTo>
                  <a:lnTo>
                    <a:pt x="124460" y="2289726"/>
                  </a:lnTo>
                  <a:cubicBezTo>
                    <a:pt x="55880" y="2289726"/>
                    <a:pt x="0" y="2233846"/>
                    <a:pt x="0" y="2165266"/>
                  </a:cubicBezTo>
                  <a:lnTo>
                    <a:pt x="0" y="124460"/>
                  </a:lnTo>
                  <a:cubicBezTo>
                    <a:pt x="0" y="55880"/>
                    <a:pt x="55880" y="0"/>
                    <a:pt x="124460" y="0"/>
                  </a:cubicBezTo>
                  <a:lnTo>
                    <a:pt x="2243367" y="0"/>
                  </a:lnTo>
                  <a:cubicBezTo>
                    <a:pt x="2311947" y="0"/>
                    <a:pt x="2367827" y="55880"/>
                    <a:pt x="2367827" y="124460"/>
                  </a:cubicBezTo>
                  <a:lnTo>
                    <a:pt x="2367827" y="2165266"/>
                  </a:lnTo>
                  <a:cubicBezTo>
                    <a:pt x="2367827" y="2233846"/>
                    <a:pt x="2311947" y="2289727"/>
                    <a:pt x="2243367" y="2289727"/>
                  </a:cubicBezTo>
                  <a:close/>
                </a:path>
              </a:pathLst>
            </a:custGeom>
            <a:solidFill>
              <a:srgbClr val="E9E2DD"/>
            </a:solidFill>
          </p:spPr>
          <p:txBody>
            <a:bodyPr/>
            <a:lstStyle/>
            <a:p>
              <a:endParaRPr lang="en-GB"/>
            </a:p>
          </p:txBody>
        </p:sp>
      </p:grpSp>
      <p:grpSp>
        <p:nvGrpSpPr>
          <p:cNvPr id="9" name="Group 9"/>
          <p:cNvGrpSpPr>
            <a:grpSpLocks noChangeAspect="1"/>
          </p:cNvGrpSpPr>
          <p:nvPr/>
        </p:nvGrpSpPr>
        <p:grpSpPr>
          <a:xfrm>
            <a:off x="7434670" y="2325273"/>
            <a:ext cx="3418660" cy="3418646"/>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4308" r="-14308"/>
              </a:stretch>
            </a:blipFill>
          </p:spPr>
          <p:txBody>
            <a:bodyPr/>
            <a:lstStyle/>
            <a:p>
              <a:endParaRPr lang="en-GB"/>
            </a:p>
          </p:txBody>
        </p:sp>
      </p:grpSp>
      <p:grpSp>
        <p:nvGrpSpPr>
          <p:cNvPr id="11" name="Group 11"/>
          <p:cNvGrpSpPr>
            <a:grpSpLocks noChangeAspect="1"/>
          </p:cNvGrpSpPr>
          <p:nvPr/>
        </p:nvGrpSpPr>
        <p:grpSpPr>
          <a:xfrm>
            <a:off x="13099197" y="2325273"/>
            <a:ext cx="3419036" cy="3418646"/>
            <a:chOff x="0" y="0"/>
            <a:chExt cx="6350013" cy="6349289"/>
          </a:xfrm>
        </p:grpSpPr>
        <p:sp>
          <p:nvSpPr>
            <p:cNvPr id="12" name="Freeform 12"/>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5"/>
              <a:stretch>
                <a:fillRect l="-25038" r="-25038"/>
              </a:stretch>
            </a:blipFill>
          </p:spPr>
          <p:txBody>
            <a:bodyPr/>
            <a:lstStyle/>
            <a:p>
              <a:endParaRPr lang="en-GB"/>
            </a:p>
          </p:txBody>
        </p:sp>
      </p:grpSp>
      <p:grpSp>
        <p:nvGrpSpPr>
          <p:cNvPr id="13" name="Group 13"/>
          <p:cNvGrpSpPr/>
          <p:nvPr/>
        </p:nvGrpSpPr>
        <p:grpSpPr>
          <a:xfrm>
            <a:off x="1769819" y="2325273"/>
            <a:ext cx="3418646" cy="3418646"/>
            <a:chOff x="0" y="0"/>
            <a:chExt cx="6350000" cy="6350000"/>
          </a:xfrm>
        </p:grpSpPr>
        <p:sp>
          <p:nvSpPr>
            <p:cNvPr id="14" name="Freeform 14"/>
            <p:cNvSpPr/>
            <p:nvPr/>
          </p:nvSpPr>
          <p:spPr>
            <a:xfrm>
              <a:off x="-27940" y="-27940"/>
              <a:ext cx="6405880" cy="6404610"/>
            </a:xfrm>
            <a:custGeom>
              <a:avLst/>
              <a:gdLst/>
              <a:ahLst/>
              <a:cxnLst/>
              <a:rect l="l" t="t" r="r" b="b"/>
              <a:pathLst>
                <a:path w="6405880" h="6404610">
                  <a:moveTo>
                    <a:pt x="3351530" y="113030"/>
                  </a:moveTo>
                  <a:lnTo>
                    <a:pt x="3514090" y="386080"/>
                  </a:lnTo>
                  <a:cubicBezTo>
                    <a:pt x="3569970" y="478790"/>
                    <a:pt x="3695700" y="499110"/>
                    <a:pt x="3776980" y="427990"/>
                  </a:cubicBezTo>
                  <a:lnTo>
                    <a:pt x="4015740" y="217170"/>
                  </a:lnTo>
                  <a:cubicBezTo>
                    <a:pt x="4114800" y="130810"/>
                    <a:pt x="4269740" y="181610"/>
                    <a:pt x="4298950" y="308610"/>
                  </a:cubicBezTo>
                  <a:lnTo>
                    <a:pt x="4368800" y="618490"/>
                  </a:lnTo>
                  <a:cubicBezTo>
                    <a:pt x="4392930" y="723900"/>
                    <a:pt x="4505960" y="782320"/>
                    <a:pt x="4606290" y="739140"/>
                  </a:cubicBezTo>
                  <a:lnTo>
                    <a:pt x="4898390" y="614680"/>
                  </a:lnTo>
                  <a:cubicBezTo>
                    <a:pt x="5019040" y="562610"/>
                    <a:pt x="5151120" y="659130"/>
                    <a:pt x="5139690" y="789940"/>
                  </a:cubicBezTo>
                  <a:lnTo>
                    <a:pt x="5110480" y="1106170"/>
                  </a:lnTo>
                  <a:cubicBezTo>
                    <a:pt x="5100320" y="1214120"/>
                    <a:pt x="5190490" y="1304290"/>
                    <a:pt x="5298440" y="1294130"/>
                  </a:cubicBezTo>
                  <a:lnTo>
                    <a:pt x="5614670" y="1264920"/>
                  </a:lnTo>
                  <a:cubicBezTo>
                    <a:pt x="5745480" y="1253490"/>
                    <a:pt x="5840730" y="1385570"/>
                    <a:pt x="5789930" y="1506220"/>
                  </a:cubicBezTo>
                  <a:lnTo>
                    <a:pt x="5665470" y="1798320"/>
                  </a:lnTo>
                  <a:cubicBezTo>
                    <a:pt x="5622290" y="1897380"/>
                    <a:pt x="5680710" y="2011680"/>
                    <a:pt x="5786120" y="2035810"/>
                  </a:cubicBezTo>
                  <a:lnTo>
                    <a:pt x="6096000" y="2105660"/>
                  </a:lnTo>
                  <a:cubicBezTo>
                    <a:pt x="6224270" y="2134870"/>
                    <a:pt x="6275070" y="2289810"/>
                    <a:pt x="6187440" y="2388870"/>
                  </a:cubicBezTo>
                  <a:lnTo>
                    <a:pt x="5977890" y="2627630"/>
                  </a:lnTo>
                  <a:cubicBezTo>
                    <a:pt x="5906770" y="2708910"/>
                    <a:pt x="5927090" y="2834640"/>
                    <a:pt x="6019800" y="2890520"/>
                  </a:cubicBezTo>
                  <a:lnTo>
                    <a:pt x="6292850" y="3053080"/>
                  </a:lnTo>
                  <a:cubicBezTo>
                    <a:pt x="6405880" y="3120390"/>
                    <a:pt x="6405880" y="3282950"/>
                    <a:pt x="6292850" y="3350260"/>
                  </a:cubicBezTo>
                  <a:lnTo>
                    <a:pt x="6019800" y="3512820"/>
                  </a:lnTo>
                  <a:cubicBezTo>
                    <a:pt x="5927090" y="3568700"/>
                    <a:pt x="5906770" y="3694430"/>
                    <a:pt x="5977890" y="3775710"/>
                  </a:cubicBezTo>
                  <a:lnTo>
                    <a:pt x="6187440" y="4014470"/>
                  </a:lnTo>
                  <a:cubicBezTo>
                    <a:pt x="6273800" y="4113530"/>
                    <a:pt x="6223000" y="4268470"/>
                    <a:pt x="6096000" y="4297680"/>
                  </a:cubicBezTo>
                  <a:lnTo>
                    <a:pt x="5786120" y="4367530"/>
                  </a:lnTo>
                  <a:cubicBezTo>
                    <a:pt x="5680710" y="4391660"/>
                    <a:pt x="5622290" y="4504690"/>
                    <a:pt x="5665470" y="4605020"/>
                  </a:cubicBezTo>
                  <a:lnTo>
                    <a:pt x="5789930" y="4897120"/>
                  </a:lnTo>
                  <a:cubicBezTo>
                    <a:pt x="5842000" y="5017770"/>
                    <a:pt x="5745480" y="5149850"/>
                    <a:pt x="5614670" y="5138420"/>
                  </a:cubicBezTo>
                  <a:lnTo>
                    <a:pt x="5298440" y="5109210"/>
                  </a:lnTo>
                  <a:cubicBezTo>
                    <a:pt x="5190490" y="5099050"/>
                    <a:pt x="5100320" y="5189220"/>
                    <a:pt x="5110480" y="5297170"/>
                  </a:cubicBezTo>
                  <a:lnTo>
                    <a:pt x="5139690" y="5613400"/>
                  </a:lnTo>
                  <a:cubicBezTo>
                    <a:pt x="5151120" y="5744210"/>
                    <a:pt x="5019040" y="5839460"/>
                    <a:pt x="4898390" y="5788660"/>
                  </a:cubicBezTo>
                  <a:lnTo>
                    <a:pt x="4606290" y="5664200"/>
                  </a:lnTo>
                  <a:cubicBezTo>
                    <a:pt x="4507230" y="5621020"/>
                    <a:pt x="4392930" y="5679440"/>
                    <a:pt x="4368800" y="5784850"/>
                  </a:cubicBezTo>
                  <a:lnTo>
                    <a:pt x="4298950" y="6094730"/>
                  </a:lnTo>
                  <a:cubicBezTo>
                    <a:pt x="4269740" y="6223000"/>
                    <a:pt x="4114800" y="6273800"/>
                    <a:pt x="4015740" y="6186170"/>
                  </a:cubicBezTo>
                  <a:lnTo>
                    <a:pt x="3776980" y="5976620"/>
                  </a:lnTo>
                  <a:cubicBezTo>
                    <a:pt x="3695700" y="5905500"/>
                    <a:pt x="3569970" y="5925820"/>
                    <a:pt x="3514090" y="6018530"/>
                  </a:cubicBezTo>
                  <a:lnTo>
                    <a:pt x="3351530" y="6291580"/>
                  </a:lnTo>
                  <a:cubicBezTo>
                    <a:pt x="3284220" y="6404610"/>
                    <a:pt x="3121660" y="6404610"/>
                    <a:pt x="3054350" y="6291580"/>
                  </a:cubicBezTo>
                  <a:lnTo>
                    <a:pt x="2891790" y="6018530"/>
                  </a:lnTo>
                  <a:cubicBezTo>
                    <a:pt x="2835910" y="5925820"/>
                    <a:pt x="2710180" y="5905500"/>
                    <a:pt x="2628900" y="5976620"/>
                  </a:cubicBezTo>
                  <a:lnTo>
                    <a:pt x="2390140" y="6188710"/>
                  </a:lnTo>
                  <a:cubicBezTo>
                    <a:pt x="2291080" y="6275070"/>
                    <a:pt x="2136140" y="6224270"/>
                    <a:pt x="2106930" y="6097270"/>
                  </a:cubicBezTo>
                  <a:lnTo>
                    <a:pt x="2037080" y="5787390"/>
                  </a:lnTo>
                  <a:cubicBezTo>
                    <a:pt x="2012950" y="5681980"/>
                    <a:pt x="1899920" y="5623560"/>
                    <a:pt x="1799590" y="5666740"/>
                  </a:cubicBezTo>
                  <a:lnTo>
                    <a:pt x="1507490" y="5791200"/>
                  </a:lnTo>
                  <a:cubicBezTo>
                    <a:pt x="1386840" y="5843270"/>
                    <a:pt x="1254760" y="5746750"/>
                    <a:pt x="1266190" y="5615940"/>
                  </a:cubicBezTo>
                  <a:lnTo>
                    <a:pt x="1295400" y="5299710"/>
                  </a:lnTo>
                  <a:cubicBezTo>
                    <a:pt x="1305560" y="5191760"/>
                    <a:pt x="1215390" y="5101590"/>
                    <a:pt x="1107440" y="5111750"/>
                  </a:cubicBezTo>
                  <a:lnTo>
                    <a:pt x="789940" y="5139690"/>
                  </a:lnTo>
                  <a:cubicBezTo>
                    <a:pt x="659130" y="5151120"/>
                    <a:pt x="563880" y="5019040"/>
                    <a:pt x="614680" y="4898390"/>
                  </a:cubicBezTo>
                  <a:lnTo>
                    <a:pt x="739140" y="4606290"/>
                  </a:lnTo>
                  <a:cubicBezTo>
                    <a:pt x="782320" y="4507230"/>
                    <a:pt x="723900" y="4392930"/>
                    <a:pt x="618490" y="4368800"/>
                  </a:cubicBezTo>
                  <a:lnTo>
                    <a:pt x="308610" y="4298950"/>
                  </a:lnTo>
                  <a:cubicBezTo>
                    <a:pt x="180340" y="4269740"/>
                    <a:pt x="129540" y="4114800"/>
                    <a:pt x="217170" y="4015740"/>
                  </a:cubicBezTo>
                  <a:lnTo>
                    <a:pt x="426720" y="3776980"/>
                  </a:lnTo>
                  <a:cubicBezTo>
                    <a:pt x="497840" y="3695700"/>
                    <a:pt x="477520" y="3569970"/>
                    <a:pt x="384810" y="3514090"/>
                  </a:cubicBezTo>
                  <a:lnTo>
                    <a:pt x="113030" y="3351530"/>
                  </a:lnTo>
                  <a:cubicBezTo>
                    <a:pt x="0" y="3284220"/>
                    <a:pt x="0" y="3121660"/>
                    <a:pt x="113030" y="3054350"/>
                  </a:cubicBezTo>
                  <a:lnTo>
                    <a:pt x="386080" y="2891790"/>
                  </a:lnTo>
                  <a:cubicBezTo>
                    <a:pt x="478790" y="2835910"/>
                    <a:pt x="499110" y="2710180"/>
                    <a:pt x="427990" y="2628900"/>
                  </a:cubicBezTo>
                  <a:lnTo>
                    <a:pt x="217170" y="2390140"/>
                  </a:lnTo>
                  <a:cubicBezTo>
                    <a:pt x="130810" y="2291080"/>
                    <a:pt x="181610" y="2136140"/>
                    <a:pt x="308610" y="2106930"/>
                  </a:cubicBezTo>
                  <a:lnTo>
                    <a:pt x="618490" y="2037080"/>
                  </a:lnTo>
                  <a:cubicBezTo>
                    <a:pt x="723900" y="2012950"/>
                    <a:pt x="782320" y="1899920"/>
                    <a:pt x="739140" y="1799590"/>
                  </a:cubicBezTo>
                  <a:lnTo>
                    <a:pt x="614680" y="1507490"/>
                  </a:lnTo>
                  <a:cubicBezTo>
                    <a:pt x="562610" y="1386840"/>
                    <a:pt x="659130" y="1254760"/>
                    <a:pt x="789940" y="1266190"/>
                  </a:cubicBezTo>
                  <a:lnTo>
                    <a:pt x="1106170" y="1295400"/>
                  </a:lnTo>
                  <a:cubicBezTo>
                    <a:pt x="1214120" y="1305560"/>
                    <a:pt x="1304290" y="1215390"/>
                    <a:pt x="1294130" y="1107440"/>
                  </a:cubicBezTo>
                  <a:lnTo>
                    <a:pt x="1266190" y="789940"/>
                  </a:lnTo>
                  <a:cubicBezTo>
                    <a:pt x="1254760" y="659130"/>
                    <a:pt x="1386840" y="563880"/>
                    <a:pt x="1507490" y="614680"/>
                  </a:cubicBezTo>
                  <a:lnTo>
                    <a:pt x="1799590" y="739140"/>
                  </a:lnTo>
                  <a:cubicBezTo>
                    <a:pt x="1898650" y="782320"/>
                    <a:pt x="2012950" y="723900"/>
                    <a:pt x="2037080" y="618490"/>
                  </a:cubicBezTo>
                  <a:lnTo>
                    <a:pt x="2106930" y="308610"/>
                  </a:lnTo>
                  <a:cubicBezTo>
                    <a:pt x="2136140" y="180340"/>
                    <a:pt x="2291080" y="129540"/>
                    <a:pt x="2390140" y="217170"/>
                  </a:cubicBezTo>
                  <a:lnTo>
                    <a:pt x="2628900" y="426720"/>
                  </a:lnTo>
                  <a:cubicBezTo>
                    <a:pt x="2710180" y="497840"/>
                    <a:pt x="2835910" y="477520"/>
                    <a:pt x="2891790" y="384810"/>
                  </a:cubicBezTo>
                  <a:lnTo>
                    <a:pt x="3054350" y="111760"/>
                  </a:lnTo>
                  <a:cubicBezTo>
                    <a:pt x="3121660" y="0"/>
                    <a:pt x="3284220" y="0"/>
                    <a:pt x="3351530" y="113030"/>
                  </a:cubicBezTo>
                  <a:close/>
                </a:path>
              </a:pathLst>
            </a:custGeom>
            <a:blipFill>
              <a:blip r:embed="rId6"/>
              <a:stretch>
                <a:fillRect l="-38873" r="-38873"/>
              </a:stretch>
            </a:blipFill>
          </p:spPr>
          <p:txBody>
            <a:bodyPr/>
            <a:lstStyle/>
            <a:p>
              <a:endParaRPr lang="en-GB"/>
            </a:p>
          </p:txBody>
        </p:sp>
      </p:grpSp>
      <p:sp>
        <p:nvSpPr>
          <p:cNvPr id="15" name="TextBox 15"/>
          <p:cNvSpPr txBox="1"/>
          <p:nvPr/>
        </p:nvSpPr>
        <p:spPr>
          <a:xfrm>
            <a:off x="2578968" y="650240"/>
            <a:ext cx="16230600" cy="804545"/>
          </a:xfrm>
          <a:prstGeom prst="rect">
            <a:avLst/>
          </a:prstGeom>
        </p:spPr>
        <p:txBody>
          <a:bodyPr lIns="0" tIns="0" rIns="0" bIns="0" rtlCol="0" anchor="t">
            <a:spAutoFit/>
          </a:bodyPr>
          <a:lstStyle/>
          <a:p>
            <a:pPr marL="0" lvl="0" indent="0" algn="ctr">
              <a:lnSpc>
                <a:spcPts val="6159"/>
              </a:lnSpc>
              <a:spcBef>
                <a:spcPct val="0"/>
              </a:spcBef>
            </a:pPr>
            <a:r>
              <a:rPr lang="en-US" sz="5599" b="1" u="none" strike="noStrike">
                <a:solidFill>
                  <a:srgbClr val="000000"/>
                </a:solidFill>
                <a:latin typeface="Nourd Bold"/>
                <a:ea typeface="Nourd Bold"/>
                <a:cs typeface="Nourd Bold"/>
                <a:sym typeface="Nourd Bold"/>
              </a:rPr>
              <a:t>Supporting Reading at Home for EYFS</a:t>
            </a:r>
          </a:p>
        </p:txBody>
      </p:sp>
      <p:sp>
        <p:nvSpPr>
          <p:cNvPr id="16" name="TextBox 16"/>
          <p:cNvSpPr txBox="1"/>
          <p:nvPr/>
        </p:nvSpPr>
        <p:spPr>
          <a:xfrm>
            <a:off x="12926774" y="6102795"/>
            <a:ext cx="3763883" cy="414043"/>
          </a:xfrm>
          <a:prstGeom prst="rect">
            <a:avLst/>
          </a:prstGeom>
        </p:spPr>
        <p:txBody>
          <a:bodyPr lIns="0" tIns="0" rIns="0" bIns="0" rtlCol="0" anchor="t">
            <a:spAutoFit/>
          </a:bodyPr>
          <a:lstStyle/>
          <a:p>
            <a:pPr marL="0" lvl="0" indent="0" algn="ctr">
              <a:lnSpc>
                <a:spcPts val="3200"/>
              </a:lnSpc>
              <a:spcBef>
                <a:spcPct val="0"/>
              </a:spcBef>
            </a:pPr>
            <a:r>
              <a:rPr lang="en-US" sz="3200" b="1" u="none" strike="noStrike">
                <a:solidFill>
                  <a:srgbClr val="120C16"/>
                </a:solidFill>
                <a:latin typeface="Nourd Bold"/>
                <a:ea typeface="Nourd Bold"/>
                <a:cs typeface="Nourd Bold"/>
                <a:sym typeface="Nourd Bold"/>
              </a:rPr>
              <a:t>Visit the Library</a:t>
            </a:r>
          </a:p>
        </p:txBody>
      </p:sp>
      <p:sp>
        <p:nvSpPr>
          <p:cNvPr id="17" name="TextBox 17"/>
          <p:cNvSpPr txBox="1"/>
          <p:nvPr/>
        </p:nvSpPr>
        <p:spPr>
          <a:xfrm>
            <a:off x="7262058" y="6018136"/>
            <a:ext cx="3763883" cy="813480"/>
          </a:xfrm>
          <a:prstGeom prst="rect">
            <a:avLst/>
          </a:prstGeom>
        </p:spPr>
        <p:txBody>
          <a:bodyPr lIns="0" tIns="0" rIns="0" bIns="0" rtlCol="0" anchor="t">
            <a:spAutoFit/>
          </a:bodyPr>
          <a:lstStyle/>
          <a:p>
            <a:pPr marL="0" lvl="0" indent="0" algn="ctr">
              <a:lnSpc>
                <a:spcPts val="3200"/>
              </a:lnSpc>
              <a:spcBef>
                <a:spcPct val="0"/>
              </a:spcBef>
            </a:pPr>
            <a:r>
              <a:rPr lang="en-US" sz="3200" b="1" u="none" strike="noStrike">
                <a:solidFill>
                  <a:srgbClr val="120C16"/>
                </a:solidFill>
                <a:latin typeface="Nourd Bold"/>
                <a:ea typeface="Nourd Bold"/>
                <a:cs typeface="Nourd Bold"/>
                <a:sym typeface="Nourd Bold"/>
              </a:rPr>
              <a:t>Read Aloud and in different ways</a:t>
            </a:r>
          </a:p>
        </p:txBody>
      </p:sp>
      <p:sp>
        <p:nvSpPr>
          <p:cNvPr id="18" name="TextBox 18"/>
          <p:cNvSpPr txBox="1"/>
          <p:nvPr/>
        </p:nvSpPr>
        <p:spPr>
          <a:xfrm>
            <a:off x="1769819" y="6018136"/>
            <a:ext cx="3763883" cy="813480"/>
          </a:xfrm>
          <a:prstGeom prst="rect">
            <a:avLst/>
          </a:prstGeom>
        </p:spPr>
        <p:txBody>
          <a:bodyPr lIns="0" tIns="0" rIns="0" bIns="0" rtlCol="0" anchor="t">
            <a:spAutoFit/>
          </a:bodyPr>
          <a:lstStyle/>
          <a:p>
            <a:pPr marL="0" lvl="0" indent="0" algn="ctr">
              <a:lnSpc>
                <a:spcPts val="3200"/>
              </a:lnSpc>
              <a:spcBef>
                <a:spcPct val="0"/>
              </a:spcBef>
            </a:pPr>
            <a:r>
              <a:rPr lang="en-US" sz="3200" b="1" u="none" strike="noStrike">
                <a:solidFill>
                  <a:srgbClr val="120C16"/>
                </a:solidFill>
                <a:latin typeface="Nourd Bold"/>
                <a:ea typeface="Nourd Bold"/>
                <a:cs typeface="Nourd Bold"/>
                <a:sym typeface="Nourd Bold"/>
              </a:rPr>
              <a:t>Create a Library of books</a:t>
            </a:r>
          </a:p>
        </p:txBody>
      </p:sp>
      <p:sp>
        <p:nvSpPr>
          <p:cNvPr id="19" name="Freeform 19"/>
          <p:cNvSpPr/>
          <p:nvPr/>
        </p:nvSpPr>
        <p:spPr>
          <a:xfrm>
            <a:off x="-38100" y="-30139"/>
            <a:ext cx="2133600" cy="1580482"/>
          </a:xfrm>
          <a:custGeom>
            <a:avLst/>
            <a:gdLst/>
            <a:ahLst/>
            <a:cxnLst/>
            <a:rect l="l" t="t" r="r" b="b"/>
            <a:pathLst>
              <a:path w="3093179" h="1959902">
                <a:moveTo>
                  <a:pt x="0" y="0"/>
                </a:moveTo>
                <a:lnTo>
                  <a:pt x="3093179" y="0"/>
                </a:lnTo>
                <a:lnTo>
                  <a:pt x="3093179" y="1959902"/>
                </a:lnTo>
                <a:lnTo>
                  <a:pt x="0" y="1959902"/>
                </a:lnTo>
                <a:lnTo>
                  <a:pt x="0" y="0"/>
                </a:lnTo>
                <a:close/>
              </a:path>
            </a:pathLst>
          </a:custGeom>
          <a:blipFill>
            <a:blip r:embed="rId7"/>
            <a:stretch>
              <a:fillRect/>
            </a:stretch>
          </a:blipFill>
        </p:spPr>
        <p:txBody>
          <a:bodyPr/>
          <a:lstStyle/>
          <a:p>
            <a:endParaRPr lang="en-GB"/>
          </a:p>
        </p:txBody>
      </p:sp>
      <p:sp>
        <p:nvSpPr>
          <p:cNvPr id="20" name="TextBox 20"/>
          <p:cNvSpPr txBox="1"/>
          <p:nvPr/>
        </p:nvSpPr>
        <p:spPr>
          <a:xfrm>
            <a:off x="1769819" y="7976963"/>
            <a:ext cx="3763883" cy="1212918"/>
          </a:xfrm>
          <a:prstGeom prst="rect">
            <a:avLst/>
          </a:prstGeom>
        </p:spPr>
        <p:txBody>
          <a:bodyPr lIns="0" tIns="0" rIns="0" bIns="0" rtlCol="0" anchor="t">
            <a:spAutoFit/>
          </a:bodyPr>
          <a:lstStyle/>
          <a:p>
            <a:pPr marL="0" lvl="0" indent="0" algn="ctr">
              <a:lnSpc>
                <a:spcPts val="3200"/>
              </a:lnSpc>
              <a:spcBef>
                <a:spcPct val="0"/>
              </a:spcBef>
            </a:pPr>
            <a:r>
              <a:rPr lang="en-US" sz="3200" b="1">
                <a:solidFill>
                  <a:srgbClr val="120C16"/>
                </a:solidFill>
                <a:latin typeface="Nourd Bold"/>
                <a:ea typeface="Nourd Bold"/>
                <a:cs typeface="Nourd Bold"/>
                <a:sym typeface="Nourd Bold"/>
              </a:rPr>
              <a:t>Repetition of reading to support memory</a:t>
            </a:r>
          </a:p>
        </p:txBody>
      </p:sp>
      <p:sp>
        <p:nvSpPr>
          <p:cNvPr id="21" name="TextBox 21"/>
          <p:cNvSpPr txBox="1"/>
          <p:nvPr/>
        </p:nvSpPr>
        <p:spPr>
          <a:xfrm>
            <a:off x="7434670" y="7976963"/>
            <a:ext cx="3763883" cy="1212918"/>
          </a:xfrm>
          <a:prstGeom prst="rect">
            <a:avLst/>
          </a:prstGeom>
        </p:spPr>
        <p:txBody>
          <a:bodyPr lIns="0" tIns="0" rIns="0" bIns="0" rtlCol="0" anchor="t">
            <a:spAutoFit/>
          </a:bodyPr>
          <a:lstStyle/>
          <a:p>
            <a:pPr marL="0" lvl="0" indent="0" algn="ctr">
              <a:lnSpc>
                <a:spcPts val="3200"/>
              </a:lnSpc>
              <a:spcBef>
                <a:spcPct val="0"/>
              </a:spcBef>
            </a:pPr>
            <a:r>
              <a:rPr lang="en-US" sz="3200" b="1">
                <a:solidFill>
                  <a:srgbClr val="120C16"/>
                </a:solidFill>
                <a:latin typeface="Nourd Bold"/>
                <a:ea typeface="Nourd Bold"/>
                <a:cs typeface="Nourd Bold"/>
                <a:sym typeface="Nourd Bold"/>
              </a:rPr>
              <a:t>Point at the words / illustrations</a:t>
            </a:r>
          </a:p>
        </p:txBody>
      </p:sp>
      <p:sp>
        <p:nvSpPr>
          <p:cNvPr id="22" name="TextBox 22"/>
          <p:cNvSpPr txBox="1"/>
          <p:nvPr/>
        </p:nvSpPr>
        <p:spPr>
          <a:xfrm>
            <a:off x="13099535" y="8176682"/>
            <a:ext cx="3763883" cy="813480"/>
          </a:xfrm>
          <a:prstGeom prst="rect">
            <a:avLst/>
          </a:prstGeom>
        </p:spPr>
        <p:txBody>
          <a:bodyPr lIns="0" tIns="0" rIns="0" bIns="0" rtlCol="0" anchor="t">
            <a:spAutoFit/>
          </a:bodyPr>
          <a:lstStyle/>
          <a:p>
            <a:pPr marL="0" lvl="0" indent="0" algn="ctr">
              <a:lnSpc>
                <a:spcPts val="3200"/>
              </a:lnSpc>
              <a:spcBef>
                <a:spcPct val="0"/>
              </a:spcBef>
            </a:pPr>
            <a:r>
              <a:rPr lang="en-US" sz="3200" b="1">
                <a:solidFill>
                  <a:srgbClr val="120C16"/>
                </a:solidFill>
                <a:latin typeface="Nourd Bold"/>
                <a:ea typeface="Nourd Bold"/>
                <a:cs typeface="Nourd Bold"/>
                <a:sym typeface="Nourd Bold"/>
              </a:rPr>
              <a:t>Read little and often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p:cNvSpPr/>
          <p:nvPr/>
        </p:nvSpPr>
        <p:spPr>
          <a:xfrm rot="5300271">
            <a:off x="2411616" y="-4330777"/>
            <a:ext cx="13464768" cy="18948555"/>
          </a:xfrm>
          <a:custGeom>
            <a:avLst/>
            <a:gdLst/>
            <a:ahLst/>
            <a:cxnLst/>
            <a:rect l="l" t="t" r="r" b="b"/>
            <a:pathLst>
              <a:path w="13464768" h="18948555">
                <a:moveTo>
                  <a:pt x="0" y="0"/>
                </a:moveTo>
                <a:lnTo>
                  <a:pt x="13464768" y="0"/>
                </a:lnTo>
                <a:lnTo>
                  <a:pt x="13464768" y="18948554"/>
                </a:lnTo>
                <a:lnTo>
                  <a:pt x="0" y="1894855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9630040" y="4117393"/>
            <a:ext cx="7629260" cy="2052214"/>
            <a:chOff x="0" y="0"/>
            <a:chExt cx="2009352" cy="540501"/>
          </a:xfrm>
        </p:grpSpPr>
        <p:sp>
          <p:nvSpPr>
            <p:cNvPr id="4" name="Freeform 4"/>
            <p:cNvSpPr/>
            <p:nvPr/>
          </p:nvSpPr>
          <p:spPr>
            <a:xfrm>
              <a:off x="0" y="0"/>
              <a:ext cx="2009352" cy="540501"/>
            </a:xfrm>
            <a:custGeom>
              <a:avLst/>
              <a:gdLst/>
              <a:ahLst/>
              <a:cxnLst/>
              <a:rect l="l" t="t" r="r" b="b"/>
              <a:pathLst>
                <a:path w="2009352" h="540501">
                  <a:moveTo>
                    <a:pt x="30443" y="0"/>
                  </a:moveTo>
                  <a:lnTo>
                    <a:pt x="1978909" y="0"/>
                  </a:lnTo>
                  <a:cubicBezTo>
                    <a:pt x="1986983" y="0"/>
                    <a:pt x="1994727" y="3207"/>
                    <a:pt x="2000436" y="8917"/>
                  </a:cubicBezTo>
                  <a:cubicBezTo>
                    <a:pt x="2006145" y="14626"/>
                    <a:pt x="2009352" y="22369"/>
                    <a:pt x="2009352" y="30443"/>
                  </a:cubicBezTo>
                  <a:lnTo>
                    <a:pt x="2009352" y="510058"/>
                  </a:lnTo>
                  <a:cubicBezTo>
                    <a:pt x="2009352" y="518132"/>
                    <a:pt x="2006145" y="525875"/>
                    <a:pt x="2000436" y="531584"/>
                  </a:cubicBezTo>
                  <a:cubicBezTo>
                    <a:pt x="1994727" y="537293"/>
                    <a:pt x="1986983" y="540501"/>
                    <a:pt x="1978909" y="540501"/>
                  </a:cubicBezTo>
                  <a:lnTo>
                    <a:pt x="30443" y="540501"/>
                  </a:lnTo>
                  <a:cubicBezTo>
                    <a:pt x="22369" y="540501"/>
                    <a:pt x="14626" y="537293"/>
                    <a:pt x="8917" y="531584"/>
                  </a:cubicBezTo>
                  <a:cubicBezTo>
                    <a:pt x="3207" y="525875"/>
                    <a:pt x="0" y="518132"/>
                    <a:pt x="0" y="510058"/>
                  </a:cubicBezTo>
                  <a:lnTo>
                    <a:pt x="0" y="30443"/>
                  </a:lnTo>
                  <a:cubicBezTo>
                    <a:pt x="0" y="22369"/>
                    <a:pt x="3207" y="14626"/>
                    <a:pt x="8917" y="8917"/>
                  </a:cubicBezTo>
                  <a:cubicBezTo>
                    <a:pt x="14626" y="3207"/>
                    <a:pt x="22369" y="0"/>
                    <a:pt x="30443" y="0"/>
                  </a:cubicBezTo>
                  <a:close/>
                </a:path>
              </a:pathLst>
            </a:custGeom>
            <a:solidFill>
              <a:srgbClr val="E9E2DD"/>
            </a:solidFill>
          </p:spPr>
          <p:txBody>
            <a:bodyPr/>
            <a:lstStyle/>
            <a:p>
              <a:endParaRPr lang="en-GB"/>
            </a:p>
          </p:txBody>
        </p:sp>
        <p:sp>
          <p:nvSpPr>
            <p:cNvPr id="5" name="TextBox 5"/>
            <p:cNvSpPr txBox="1"/>
            <p:nvPr/>
          </p:nvSpPr>
          <p:spPr>
            <a:xfrm>
              <a:off x="0" y="-38100"/>
              <a:ext cx="2009352" cy="578601"/>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9630040" y="6551954"/>
            <a:ext cx="7629260" cy="2052214"/>
            <a:chOff x="0" y="0"/>
            <a:chExt cx="2009352" cy="540501"/>
          </a:xfrm>
        </p:grpSpPr>
        <p:sp>
          <p:nvSpPr>
            <p:cNvPr id="7" name="Freeform 7"/>
            <p:cNvSpPr/>
            <p:nvPr/>
          </p:nvSpPr>
          <p:spPr>
            <a:xfrm>
              <a:off x="0" y="0"/>
              <a:ext cx="2009352" cy="540501"/>
            </a:xfrm>
            <a:custGeom>
              <a:avLst/>
              <a:gdLst/>
              <a:ahLst/>
              <a:cxnLst/>
              <a:rect l="l" t="t" r="r" b="b"/>
              <a:pathLst>
                <a:path w="2009352" h="540501">
                  <a:moveTo>
                    <a:pt x="30443" y="0"/>
                  </a:moveTo>
                  <a:lnTo>
                    <a:pt x="1978909" y="0"/>
                  </a:lnTo>
                  <a:cubicBezTo>
                    <a:pt x="1986983" y="0"/>
                    <a:pt x="1994727" y="3207"/>
                    <a:pt x="2000436" y="8917"/>
                  </a:cubicBezTo>
                  <a:cubicBezTo>
                    <a:pt x="2006145" y="14626"/>
                    <a:pt x="2009352" y="22369"/>
                    <a:pt x="2009352" y="30443"/>
                  </a:cubicBezTo>
                  <a:lnTo>
                    <a:pt x="2009352" y="510058"/>
                  </a:lnTo>
                  <a:cubicBezTo>
                    <a:pt x="2009352" y="518132"/>
                    <a:pt x="2006145" y="525875"/>
                    <a:pt x="2000436" y="531584"/>
                  </a:cubicBezTo>
                  <a:cubicBezTo>
                    <a:pt x="1994727" y="537293"/>
                    <a:pt x="1986983" y="540501"/>
                    <a:pt x="1978909" y="540501"/>
                  </a:cubicBezTo>
                  <a:lnTo>
                    <a:pt x="30443" y="540501"/>
                  </a:lnTo>
                  <a:cubicBezTo>
                    <a:pt x="22369" y="540501"/>
                    <a:pt x="14626" y="537293"/>
                    <a:pt x="8917" y="531584"/>
                  </a:cubicBezTo>
                  <a:cubicBezTo>
                    <a:pt x="3207" y="525875"/>
                    <a:pt x="0" y="518132"/>
                    <a:pt x="0" y="510058"/>
                  </a:cubicBezTo>
                  <a:lnTo>
                    <a:pt x="0" y="30443"/>
                  </a:lnTo>
                  <a:cubicBezTo>
                    <a:pt x="0" y="22369"/>
                    <a:pt x="3207" y="14626"/>
                    <a:pt x="8917" y="8917"/>
                  </a:cubicBezTo>
                  <a:cubicBezTo>
                    <a:pt x="14626" y="3207"/>
                    <a:pt x="22369" y="0"/>
                    <a:pt x="30443" y="0"/>
                  </a:cubicBezTo>
                  <a:close/>
                </a:path>
              </a:pathLst>
            </a:custGeom>
            <a:solidFill>
              <a:srgbClr val="E9E2DD"/>
            </a:solidFill>
          </p:spPr>
          <p:txBody>
            <a:bodyPr/>
            <a:lstStyle/>
            <a:p>
              <a:endParaRPr lang="en-GB"/>
            </a:p>
          </p:txBody>
        </p:sp>
        <p:sp>
          <p:nvSpPr>
            <p:cNvPr id="8" name="TextBox 8"/>
            <p:cNvSpPr txBox="1"/>
            <p:nvPr/>
          </p:nvSpPr>
          <p:spPr>
            <a:xfrm>
              <a:off x="0" y="-38100"/>
              <a:ext cx="2009352" cy="578601"/>
            </a:xfrm>
            <a:prstGeom prst="rect">
              <a:avLst/>
            </a:prstGeom>
          </p:spPr>
          <p:txBody>
            <a:bodyPr lIns="50800" tIns="50800" rIns="50800" bIns="50800" rtlCol="0" anchor="ctr"/>
            <a:lstStyle/>
            <a:p>
              <a:pPr algn="ctr">
                <a:lnSpc>
                  <a:spcPts val="3359"/>
                </a:lnSpc>
              </a:pPr>
              <a:endParaRPr/>
            </a:p>
          </p:txBody>
        </p:sp>
      </p:grpSp>
      <p:sp>
        <p:nvSpPr>
          <p:cNvPr id="9" name="Freeform 9"/>
          <p:cNvSpPr/>
          <p:nvPr/>
        </p:nvSpPr>
        <p:spPr>
          <a:xfrm>
            <a:off x="-982937" y="9425494"/>
            <a:ext cx="1965874" cy="1723011"/>
          </a:xfrm>
          <a:custGeom>
            <a:avLst/>
            <a:gdLst/>
            <a:ahLst/>
            <a:cxnLst/>
            <a:rect l="l" t="t" r="r" b="b"/>
            <a:pathLst>
              <a:path w="1965874" h="1723011">
                <a:moveTo>
                  <a:pt x="0" y="0"/>
                </a:moveTo>
                <a:lnTo>
                  <a:pt x="1965874" y="0"/>
                </a:lnTo>
                <a:lnTo>
                  <a:pt x="1965874" y="1723012"/>
                </a:lnTo>
                <a:lnTo>
                  <a:pt x="0" y="17230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rot="664553">
            <a:off x="2808425" y="9258448"/>
            <a:ext cx="1781965" cy="1452076"/>
          </a:xfrm>
          <a:custGeom>
            <a:avLst/>
            <a:gdLst/>
            <a:ahLst/>
            <a:cxnLst/>
            <a:rect l="l" t="t" r="r" b="b"/>
            <a:pathLst>
              <a:path w="1781965" h="1452076">
                <a:moveTo>
                  <a:pt x="0" y="0"/>
                </a:moveTo>
                <a:lnTo>
                  <a:pt x="1781965" y="0"/>
                </a:lnTo>
                <a:lnTo>
                  <a:pt x="1781965" y="1452075"/>
                </a:lnTo>
                <a:lnTo>
                  <a:pt x="0" y="14520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Freeform 11"/>
          <p:cNvSpPr/>
          <p:nvPr/>
        </p:nvSpPr>
        <p:spPr>
          <a:xfrm>
            <a:off x="17302154" y="9100805"/>
            <a:ext cx="1971692" cy="1917918"/>
          </a:xfrm>
          <a:custGeom>
            <a:avLst/>
            <a:gdLst/>
            <a:ahLst/>
            <a:cxnLst/>
            <a:rect l="l" t="t" r="r" b="b"/>
            <a:pathLst>
              <a:path w="1971692" h="1917918">
                <a:moveTo>
                  <a:pt x="0" y="0"/>
                </a:moveTo>
                <a:lnTo>
                  <a:pt x="1971692" y="0"/>
                </a:lnTo>
                <a:lnTo>
                  <a:pt x="1971692" y="1917919"/>
                </a:lnTo>
                <a:lnTo>
                  <a:pt x="0" y="19179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Freeform 12"/>
          <p:cNvSpPr/>
          <p:nvPr/>
        </p:nvSpPr>
        <p:spPr>
          <a:xfrm>
            <a:off x="-64377" y="0"/>
            <a:ext cx="2293381" cy="1635213"/>
          </a:xfrm>
          <a:custGeom>
            <a:avLst/>
            <a:gdLst/>
            <a:ahLst/>
            <a:cxnLst/>
            <a:rect l="l" t="t" r="r" b="b"/>
            <a:pathLst>
              <a:path w="3093179" h="1959902">
                <a:moveTo>
                  <a:pt x="0" y="0"/>
                </a:moveTo>
                <a:lnTo>
                  <a:pt x="3093179" y="0"/>
                </a:lnTo>
                <a:lnTo>
                  <a:pt x="3093179" y="1959902"/>
                </a:lnTo>
                <a:lnTo>
                  <a:pt x="0" y="1959902"/>
                </a:lnTo>
                <a:lnTo>
                  <a:pt x="0" y="0"/>
                </a:lnTo>
                <a:close/>
              </a:path>
            </a:pathLst>
          </a:custGeom>
          <a:blipFill>
            <a:blip r:embed="rId10"/>
            <a:stretch>
              <a:fillRect/>
            </a:stretch>
          </a:blipFill>
        </p:spPr>
        <p:txBody>
          <a:bodyPr/>
          <a:lstStyle/>
          <a:p>
            <a:endParaRPr lang="en-GB"/>
          </a:p>
        </p:txBody>
      </p:sp>
      <p:sp>
        <p:nvSpPr>
          <p:cNvPr id="13" name="Freeform 13"/>
          <p:cNvSpPr/>
          <p:nvPr/>
        </p:nvSpPr>
        <p:spPr>
          <a:xfrm>
            <a:off x="9736973" y="2008651"/>
            <a:ext cx="8270734" cy="7092154"/>
          </a:xfrm>
          <a:custGeom>
            <a:avLst/>
            <a:gdLst/>
            <a:ahLst/>
            <a:cxnLst/>
            <a:rect l="l" t="t" r="r" b="b"/>
            <a:pathLst>
              <a:path w="8270734" h="7092154">
                <a:moveTo>
                  <a:pt x="0" y="0"/>
                </a:moveTo>
                <a:lnTo>
                  <a:pt x="8270734" y="0"/>
                </a:lnTo>
                <a:lnTo>
                  <a:pt x="8270734" y="7092154"/>
                </a:lnTo>
                <a:lnTo>
                  <a:pt x="0" y="7092154"/>
                </a:lnTo>
                <a:lnTo>
                  <a:pt x="0" y="0"/>
                </a:lnTo>
                <a:close/>
              </a:path>
            </a:pathLst>
          </a:custGeom>
          <a:blipFill>
            <a:blip r:embed="rId11"/>
            <a:stretch>
              <a:fillRect/>
            </a:stretch>
          </a:blipFill>
        </p:spPr>
        <p:txBody>
          <a:bodyPr/>
          <a:lstStyle/>
          <a:p>
            <a:endParaRPr lang="en-GB"/>
          </a:p>
        </p:txBody>
      </p:sp>
      <p:sp>
        <p:nvSpPr>
          <p:cNvPr id="14" name="TextBox 14"/>
          <p:cNvSpPr txBox="1"/>
          <p:nvPr/>
        </p:nvSpPr>
        <p:spPr>
          <a:xfrm>
            <a:off x="1546589" y="219505"/>
            <a:ext cx="14448030" cy="882023"/>
          </a:xfrm>
          <a:prstGeom prst="rect">
            <a:avLst/>
          </a:prstGeom>
        </p:spPr>
        <p:txBody>
          <a:bodyPr lIns="0" tIns="0" rIns="0" bIns="0" rtlCol="0" anchor="t">
            <a:spAutoFit/>
          </a:bodyPr>
          <a:lstStyle/>
          <a:p>
            <a:pPr marL="0" lvl="0" indent="0" algn="ctr">
              <a:lnSpc>
                <a:spcPts val="6600"/>
              </a:lnSpc>
            </a:pPr>
            <a:r>
              <a:rPr lang="en-US" sz="6600">
                <a:solidFill>
                  <a:srgbClr val="000000"/>
                </a:solidFill>
                <a:latin typeface="Nourd"/>
                <a:ea typeface="Nourd"/>
                <a:cs typeface="Nourd"/>
                <a:sym typeface="Nourd"/>
              </a:rPr>
              <a:t>Reading Record</a:t>
            </a:r>
          </a:p>
        </p:txBody>
      </p:sp>
      <p:sp>
        <p:nvSpPr>
          <p:cNvPr id="15" name="TextBox 15"/>
          <p:cNvSpPr txBox="1"/>
          <p:nvPr/>
        </p:nvSpPr>
        <p:spPr>
          <a:xfrm>
            <a:off x="141273" y="3411603"/>
            <a:ext cx="9144000" cy="4286250"/>
          </a:xfrm>
          <a:prstGeom prst="rect">
            <a:avLst/>
          </a:prstGeom>
        </p:spPr>
        <p:txBody>
          <a:bodyPr lIns="0" tIns="0" rIns="0" bIns="0" rtlCol="0" anchor="t">
            <a:spAutoFit/>
          </a:bodyPr>
          <a:lstStyle/>
          <a:p>
            <a:pPr algn="just">
              <a:lnSpc>
                <a:spcPts val="3782"/>
              </a:lnSpc>
            </a:pPr>
            <a:r>
              <a:rPr lang="en-US" sz="3152">
                <a:solidFill>
                  <a:srgbClr val="000000"/>
                </a:solidFill>
                <a:latin typeface="Nourd"/>
                <a:ea typeface="Nourd"/>
                <a:cs typeface="Nourd"/>
                <a:sym typeface="Nourd"/>
              </a:rPr>
              <a:t>. Ask your child questions about the book, talk about </a:t>
            </a:r>
          </a:p>
          <a:p>
            <a:pPr algn="just">
              <a:lnSpc>
                <a:spcPts val="3782"/>
              </a:lnSpc>
            </a:pPr>
            <a:r>
              <a:rPr lang="en-US" sz="3152">
                <a:solidFill>
                  <a:srgbClr val="000000"/>
                </a:solidFill>
                <a:latin typeface="Nourd"/>
                <a:ea typeface="Nourd"/>
                <a:cs typeface="Nourd"/>
                <a:sym typeface="Nourd"/>
              </a:rPr>
              <a:t>the illustrations to develop an understanding of the </a:t>
            </a:r>
          </a:p>
          <a:p>
            <a:pPr algn="just">
              <a:lnSpc>
                <a:spcPts val="3782"/>
              </a:lnSpc>
            </a:pPr>
            <a:r>
              <a:rPr lang="en-US" sz="3152">
                <a:solidFill>
                  <a:srgbClr val="000000"/>
                </a:solidFill>
                <a:latin typeface="Nourd"/>
                <a:ea typeface="Nourd"/>
                <a:cs typeface="Nourd"/>
                <a:sym typeface="Nourd"/>
              </a:rPr>
              <a:t>story </a:t>
            </a:r>
          </a:p>
          <a:p>
            <a:pPr algn="just">
              <a:lnSpc>
                <a:spcPts val="3782"/>
              </a:lnSpc>
            </a:pPr>
            <a:endParaRPr lang="en-US" sz="3152">
              <a:solidFill>
                <a:srgbClr val="000000"/>
              </a:solidFill>
              <a:latin typeface="Nourd"/>
              <a:ea typeface="Nourd"/>
              <a:cs typeface="Nourd"/>
              <a:sym typeface="Nourd"/>
            </a:endParaRPr>
          </a:p>
          <a:p>
            <a:pPr algn="just">
              <a:lnSpc>
                <a:spcPts val="3782"/>
              </a:lnSpc>
            </a:pPr>
            <a:r>
              <a:rPr lang="en-US" sz="3152">
                <a:solidFill>
                  <a:srgbClr val="000000"/>
                </a:solidFill>
                <a:latin typeface="Nourd"/>
                <a:ea typeface="Nourd"/>
                <a:cs typeface="Nourd"/>
                <a:sym typeface="Nourd"/>
              </a:rPr>
              <a:t>. Create a positive reading environment with lots of praise </a:t>
            </a:r>
          </a:p>
          <a:p>
            <a:pPr algn="just">
              <a:lnSpc>
                <a:spcPts val="3782"/>
              </a:lnSpc>
            </a:pPr>
            <a:endParaRPr lang="en-US" sz="3152">
              <a:solidFill>
                <a:srgbClr val="000000"/>
              </a:solidFill>
              <a:latin typeface="Nourd"/>
              <a:ea typeface="Nourd"/>
              <a:cs typeface="Nourd"/>
              <a:sym typeface="Nourd"/>
            </a:endParaRPr>
          </a:p>
          <a:p>
            <a:pPr algn="just">
              <a:lnSpc>
                <a:spcPts val="3782"/>
              </a:lnSpc>
              <a:spcBef>
                <a:spcPct val="0"/>
              </a:spcBef>
            </a:pPr>
            <a:r>
              <a:rPr lang="en-US" sz="3152">
                <a:solidFill>
                  <a:srgbClr val="000000"/>
                </a:solidFill>
                <a:latin typeface="Nourd"/>
                <a:ea typeface="Nourd"/>
                <a:cs typeface="Nourd"/>
                <a:sym typeface="Nourd"/>
              </a:rPr>
              <a:t>. Sign the reading record and make a comment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p:cNvSpPr/>
          <p:nvPr/>
        </p:nvSpPr>
        <p:spPr>
          <a:xfrm>
            <a:off x="514350" y="1622015"/>
            <a:ext cx="17259300" cy="8284464"/>
          </a:xfrm>
          <a:custGeom>
            <a:avLst/>
            <a:gdLst/>
            <a:ahLst/>
            <a:cxnLst/>
            <a:rect l="l" t="t" r="r" b="b"/>
            <a:pathLst>
              <a:path w="17259300" h="8284464">
                <a:moveTo>
                  <a:pt x="0" y="0"/>
                </a:moveTo>
                <a:lnTo>
                  <a:pt x="17259300" y="0"/>
                </a:lnTo>
                <a:lnTo>
                  <a:pt x="17259300" y="8284464"/>
                </a:lnTo>
                <a:lnTo>
                  <a:pt x="0" y="8284464"/>
                </a:lnTo>
                <a:lnTo>
                  <a:pt x="0" y="0"/>
                </a:lnTo>
                <a:close/>
              </a:path>
            </a:pathLst>
          </a:custGeom>
          <a:blipFill>
            <a:blip r:embed="rId2"/>
            <a:stretch>
              <a:fillRect/>
            </a:stretch>
          </a:blipFill>
        </p:spPr>
        <p:txBody>
          <a:bodyPr/>
          <a:lstStyle/>
          <a:p>
            <a:endParaRPr lang="en-GB"/>
          </a:p>
        </p:txBody>
      </p:sp>
      <p:sp>
        <p:nvSpPr>
          <p:cNvPr id="3" name="Freeform 3"/>
          <p:cNvSpPr/>
          <p:nvPr/>
        </p:nvSpPr>
        <p:spPr>
          <a:xfrm>
            <a:off x="0" y="0"/>
            <a:ext cx="2146383" cy="1359993"/>
          </a:xfrm>
          <a:custGeom>
            <a:avLst/>
            <a:gdLst/>
            <a:ahLst/>
            <a:cxnLst/>
            <a:rect l="l" t="t" r="r" b="b"/>
            <a:pathLst>
              <a:path w="2146383" h="1359993">
                <a:moveTo>
                  <a:pt x="0" y="0"/>
                </a:moveTo>
                <a:lnTo>
                  <a:pt x="2146383" y="0"/>
                </a:lnTo>
                <a:lnTo>
                  <a:pt x="2146383" y="1359993"/>
                </a:lnTo>
                <a:lnTo>
                  <a:pt x="0" y="1359993"/>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546589" y="219505"/>
            <a:ext cx="14448030" cy="882023"/>
          </a:xfrm>
          <a:prstGeom prst="rect">
            <a:avLst/>
          </a:prstGeom>
        </p:spPr>
        <p:txBody>
          <a:bodyPr lIns="0" tIns="0" rIns="0" bIns="0" rtlCol="0" anchor="t">
            <a:spAutoFit/>
          </a:bodyPr>
          <a:lstStyle/>
          <a:p>
            <a:pPr marL="0" lvl="0" indent="0" algn="ctr">
              <a:lnSpc>
                <a:spcPts val="6600"/>
              </a:lnSpc>
            </a:pPr>
            <a:r>
              <a:rPr lang="en-US" sz="6600">
                <a:solidFill>
                  <a:srgbClr val="000000"/>
                </a:solidFill>
                <a:latin typeface="Nourd"/>
                <a:ea typeface="Nourd"/>
                <a:cs typeface="Nourd"/>
                <a:sym typeface="Nourd"/>
              </a:rPr>
              <a:t>Book Bag...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p:cNvSpPr/>
          <p:nvPr/>
        </p:nvSpPr>
        <p:spPr>
          <a:xfrm rot="5300271">
            <a:off x="2411616" y="-4330777"/>
            <a:ext cx="13464768" cy="18948555"/>
          </a:xfrm>
          <a:custGeom>
            <a:avLst/>
            <a:gdLst/>
            <a:ahLst/>
            <a:cxnLst/>
            <a:rect l="l" t="t" r="r" b="b"/>
            <a:pathLst>
              <a:path w="13464768" h="18948555">
                <a:moveTo>
                  <a:pt x="0" y="0"/>
                </a:moveTo>
                <a:lnTo>
                  <a:pt x="13464768" y="0"/>
                </a:lnTo>
                <a:lnTo>
                  <a:pt x="13464768" y="18948554"/>
                </a:lnTo>
                <a:lnTo>
                  <a:pt x="0" y="189485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rot="-1242700">
            <a:off x="4868299" y="-333558"/>
            <a:ext cx="12975367" cy="10654563"/>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DC6C1"/>
            </a:solidFill>
          </p:spPr>
          <p:txBody>
            <a:bodyPr/>
            <a:lstStyle/>
            <a:p>
              <a:endParaRPr lang="en-GB"/>
            </a:p>
          </p:txBody>
        </p:sp>
      </p:grpSp>
      <p:grpSp>
        <p:nvGrpSpPr>
          <p:cNvPr id="5" name="Group 5"/>
          <p:cNvGrpSpPr>
            <a:grpSpLocks noChangeAspect="1"/>
          </p:cNvGrpSpPr>
          <p:nvPr/>
        </p:nvGrpSpPr>
        <p:grpSpPr>
          <a:xfrm>
            <a:off x="-107925" y="2829919"/>
            <a:ext cx="6080937" cy="6080244"/>
            <a:chOff x="0" y="0"/>
            <a:chExt cx="6350013" cy="6349289"/>
          </a:xfrm>
        </p:grpSpPr>
        <p:sp>
          <p:nvSpPr>
            <p:cNvPr id="6" name="Freeform 6"/>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4"/>
              <a:stretch>
                <a:fillRect l="-1474" r="-1474"/>
              </a:stretch>
            </a:blipFill>
          </p:spPr>
          <p:txBody>
            <a:bodyPr/>
            <a:lstStyle/>
            <a:p>
              <a:endParaRPr lang="en-GB"/>
            </a:p>
          </p:txBody>
        </p:sp>
      </p:grpSp>
      <p:grpSp>
        <p:nvGrpSpPr>
          <p:cNvPr id="7" name="Group 7"/>
          <p:cNvGrpSpPr/>
          <p:nvPr/>
        </p:nvGrpSpPr>
        <p:grpSpPr>
          <a:xfrm>
            <a:off x="6913896" y="2283530"/>
            <a:ext cx="9777622" cy="5194666"/>
            <a:chOff x="66535" y="-1117512"/>
            <a:chExt cx="13036829" cy="6926222"/>
          </a:xfrm>
        </p:grpSpPr>
        <p:sp>
          <p:nvSpPr>
            <p:cNvPr id="8" name="TextBox 8"/>
            <p:cNvSpPr txBox="1"/>
            <p:nvPr/>
          </p:nvSpPr>
          <p:spPr>
            <a:xfrm>
              <a:off x="66535" y="-1117512"/>
              <a:ext cx="13036829" cy="3648144"/>
            </a:xfrm>
            <a:prstGeom prst="rect">
              <a:avLst/>
            </a:prstGeom>
          </p:spPr>
          <p:txBody>
            <a:bodyPr lIns="0" tIns="0" rIns="0" bIns="0" rtlCol="0" anchor="t">
              <a:spAutoFit/>
            </a:bodyPr>
            <a:lstStyle/>
            <a:p>
              <a:pPr marL="0" lvl="0" indent="0" algn="ctr">
                <a:lnSpc>
                  <a:spcPts val="7033"/>
                </a:lnSpc>
              </a:pPr>
              <a:r>
                <a:rPr lang="en-US" sz="7033" b="1" u="none" dirty="0">
                  <a:solidFill>
                    <a:srgbClr val="000000"/>
                  </a:solidFill>
                  <a:latin typeface="Nourd Bold"/>
                  <a:ea typeface="Nourd Bold"/>
                  <a:cs typeface="Nourd Bold"/>
                  <a:sym typeface="Nourd Bold"/>
                </a:rPr>
                <a:t>Welcome to Reading in Early Years Foundation Stage</a:t>
              </a:r>
            </a:p>
          </p:txBody>
        </p:sp>
        <p:sp>
          <p:nvSpPr>
            <p:cNvPr id="9" name="TextBox 9"/>
            <p:cNvSpPr txBox="1"/>
            <p:nvPr/>
          </p:nvSpPr>
          <p:spPr>
            <a:xfrm>
              <a:off x="1051660" y="4386310"/>
              <a:ext cx="10933508" cy="1422400"/>
            </a:xfrm>
            <a:prstGeom prst="rect">
              <a:avLst/>
            </a:prstGeom>
          </p:spPr>
          <p:txBody>
            <a:bodyPr lIns="0" tIns="0" rIns="0" bIns="0" rtlCol="0" anchor="t">
              <a:spAutoFit/>
            </a:bodyPr>
            <a:lstStyle/>
            <a:p>
              <a:pPr marL="0" lvl="0" indent="0" algn="ctr">
                <a:lnSpc>
                  <a:spcPts val="4200"/>
                </a:lnSpc>
              </a:pPr>
              <a:r>
                <a:rPr lang="en-US" sz="3500" u="none">
                  <a:solidFill>
                    <a:srgbClr val="000000"/>
                  </a:solidFill>
                  <a:latin typeface="Nourd"/>
                  <a:ea typeface="Nourd"/>
                  <a:cs typeface="Nourd"/>
                  <a:sym typeface="Nourd"/>
                </a:rPr>
                <a:t>Discover how we teach reading and how you can help your child at home.</a:t>
              </a:r>
            </a:p>
          </p:txBody>
        </p:sp>
      </p:grpSp>
      <p:sp>
        <p:nvSpPr>
          <p:cNvPr id="10" name="Freeform 10"/>
          <p:cNvSpPr/>
          <p:nvPr/>
        </p:nvSpPr>
        <p:spPr>
          <a:xfrm>
            <a:off x="0" y="1633112"/>
            <a:ext cx="2522006" cy="2393613"/>
          </a:xfrm>
          <a:custGeom>
            <a:avLst/>
            <a:gdLst/>
            <a:ahLst/>
            <a:cxnLst/>
            <a:rect l="l" t="t" r="r" b="b"/>
            <a:pathLst>
              <a:path w="2522006" h="2393613">
                <a:moveTo>
                  <a:pt x="0" y="0"/>
                </a:moveTo>
                <a:lnTo>
                  <a:pt x="2522006" y="0"/>
                </a:lnTo>
                <a:lnTo>
                  <a:pt x="2522006" y="2393613"/>
                </a:lnTo>
                <a:lnTo>
                  <a:pt x="0" y="23936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Freeform 11"/>
          <p:cNvSpPr/>
          <p:nvPr/>
        </p:nvSpPr>
        <p:spPr>
          <a:xfrm>
            <a:off x="15779682" y="771607"/>
            <a:ext cx="1965874" cy="1723011"/>
          </a:xfrm>
          <a:custGeom>
            <a:avLst/>
            <a:gdLst/>
            <a:ahLst/>
            <a:cxnLst/>
            <a:rect l="l" t="t" r="r" b="b"/>
            <a:pathLst>
              <a:path w="1965874" h="1723011">
                <a:moveTo>
                  <a:pt x="0" y="0"/>
                </a:moveTo>
                <a:lnTo>
                  <a:pt x="1965873" y="0"/>
                </a:lnTo>
                <a:lnTo>
                  <a:pt x="1965873" y="1723011"/>
                </a:lnTo>
                <a:lnTo>
                  <a:pt x="0" y="17230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Freeform 12"/>
          <p:cNvSpPr/>
          <p:nvPr/>
        </p:nvSpPr>
        <p:spPr>
          <a:xfrm rot="-484952">
            <a:off x="5577551" y="652999"/>
            <a:ext cx="2031142" cy="1178478"/>
          </a:xfrm>
          <a:custGeom>
            <a:avLst/>
            <a:gdLst/>
            <a:ahLst/>
            <a:cxnLst/>
            <a:rect l="l" t="t" r="r" b="b"/>
            <a:pathLst>
              <a:path w="2031142" h="1178478">
                <a:moveTo>
                  <a:pt x="0" y="0"/>
                </a:moveTo>
                <a:lnTo>
                  <a:pt x="2031142" y="0"/>
                </a:lnTo>
                <a:lnTo>
                  <a:pt x="2031142" y="1178479"/>
                </a:lnTo>
                <a:lnTo>
                  <a:pt x="0" y="11784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Freeform 13"/>
          <p:cNvSpPr/>
          <p:nvPr/>
        </p:nvSpPr>
        <p:spPr>
          <a:xfrm rot="7032483">
            <a:off x="14295079" y="7397171"/>
            <a:ext cx="2199983" cy="1944352"/>
          </a:xfrm>
          <a:custGeom>
            <a:avLst/>
            <a:gdLst/>
            <a:ahLst/>
            <a:cxnLst/>
            <a:rect l="l" t="t" r="r" b="b"/>
            <a:pathLst>
              <a:path w="2199983" h="1944352">
                <a:moveTo>
                  <a:pt x="0" y="0"/>
                </a:moveTo>
                <a:lnTo>
                  <a:pt x="2199983" y="0"/>
                </a:lnTo>
                <a:lnTo>
                  <a:pt x="2199983" y="1944352"/>
                </a:lnTo>
                <a:lnTo>
                  <a:pt x="0" y="19443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Freeform 14"/>
          <p:cNvSpPr/>
          <p:nvPr/>
        </p:nvSpPr>
        <p:spPr>
          <a:xfrm>
            <a:off x="5973013" y="8340052"/>
            <a:ext cx="1781965" cy="1452076"/>
          </a:xfrm>
          <a:custGeom>
            <a:avLst/>
            <a:gdLst/>
            <a:ahLst/>
            <a:cxnLst/>
            <a:rect l="l" t="t" r="r" b="b"/>
            <a:pathLst>
              <a:path w="1781965" h="1452076">
                <a:moveTo>
                  <a:pt x="0" y="0"/>
                </a:moveTo>
                <a:lnTo>
                  <a:pt x="1781964" y="0"/>
                </a:lnTo>
                <a:lnTo>
                  <a:pt x="1781964" y="1452076"/>
                </a:lnTo>
                <a:lnTo>
                  <a:pt x="0" y="14520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5" name="Freeform 15"/>
          <p:cNvSpPr/>
          <p:nvPr/>
        </p:nvSpPr>
        <p:spPr>
          <a:xfrm>
            <a:off x="0" y="48749"/>
            <a:ext cx="2339495" cy="1584363"/>
          </a:xfrm>
          <a:custGeom>
            <a:avLst/>
            <a:gdLst/>
            <a:ahLst/>
            <a:cxnLst/>
            <a:rect l="l" t="t" r="r" b="b"/>
            <a:pathLst>
              <a:path w="3093179" h="1959902">
                <a:moveTo>
                  <a:pt x="0" y="0"/>
                </a:moveTo>
                <a:lnTo>
                  <a:pt x="3093179" y="0"/>
                </a:lnTo>
                <a:lnTo>
                  <a:pt x="3093179" y="1959902"/>
                </a:lnTo>
                <a:lnTo>
                  <a:pt x="0" y="1959902"/>
                </a:lnTo>
                <a:lnTo>
                  <a:pt x="0" y="0"/>
                </a:lnTo>
                <a:close/>
              </a:path>
            </a:pathLst>
          </a:custGeom>
          <a:blipFill>
            <a:blip r:embed="rId15"/>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p:cNvSpPr/>
          <p:nvPr/>
        </p:nvSpPr>
        <p:spPr>
          <a:xfrm rot="5300271">
            <a:off x="2411616" y="-4330777"/>
            <a:ext cx="13464768" cy="18948555"/>
          </a:xfrm>
          <a:custGeom>
            <a:avLst/>
            <a:gdLst/>
            <a:ahLst/>
            <a:cxnLst/>
            <a:rect l="l" t="t" r="r" b="b"/>
            <a:pathLst>
              <a:path w="13464768" h="18948555">
                <a:moveTo>
                  <a:pt x="0" y="0"/>
                </a:moveTo>
                <a:lnTo>
                  <a:pt x="13464768" y="0"/>
                </a:lnTo>
                <a:lnTo>
                  <a:pt x="13464768" y="18948554"/>
                </a:lnTo>
                <a:lnTo>
                  <a:pt x="0" y="18948554"/>
                </a:lnTo>
                <a:lnTo>
                  <a:pt x="0" y="0"/>
                </a:lnTo>
                <a:close/>
              </a:path>
            </a:pathLst>
          </a:custGeom>
          <a:blipFill>
            <a:blip r:embed="rId2">
              <a:alphaModFix amt="56000"/>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a:grpSpLocks noChangeAspect="1"/>
          </p:cNvGrpSpPr>
          <p:nvPr/>
        </p:nvGrpSpPr>
        <p:grpSpPr>
          <a:xfrm>
            <a:off x="412880" y="3420441"/>
            <a:ext cx="5679978" cy="5562109"/>
            <a:chOff x="-72390" y="7620"/>
            <a:chExt cx="6487160" cy="6352540"/>
          </a:xfrm>
        </p:grpSpPr>
        <p:sp>
          <p:nvSpPr>
            <p:cNvPr id="4" name="Freeform 4"/>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CDC6C1"/>
            </a:solidFill>
          </p:spPr>
          <p:txBody>
            <a:bodyPr/>
            <a:lstStyle/>
            <a:p>
              <a:endParaRPr lang="en-GB"/>
            </a:p>
          </p:txBody>
        </p:sp>
      </p:grpSp>
      <p:sp>
        <p:nvSpPr>
          <p:cNvPr id="5" name="Freeform 5"/>
          <p:cNvSpPr/>
          <p:nvPr/>
        </p:nvSpPr>
        <p:spPr>
          <a:xfrm rot="-681631">
            <a:off x="1091460" y="1447685"/>
            <a:ext cx="2004461" cy="1792899"/>
          </a:xfrm>
          <a:custGeom>
            <a:avLst/>
            <a:gdLst/>
            <a:ahLst/>
            <a:cxnLst/>
            <a:rect l="l" t="t" r="r" b="b"/>
            <a:pathLst>
              <a:path w="2004461" h="1792899">
                <a:moveTo>
                  <a:pt x="0" y="0"/>
                </a:moveTo>
                <a:lnTo>
                  <a:pt x="2004461" y="0"/>
                </a:lnTo>
                <a:lnTo>
                  <a:pt x="2004461" y="1792898"/>
                </a:lnTo>
                <a:lnTo>
                  <a:pt x="0" y="1792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rot="709859">
            <a:off x="14753447" y="2024252"/>
            <a:ext cx="3782437" cy="1019267"/>
          </a:xfrm>
          <a:custGeom>
            <a:avLst/>
            <a:gdLst/>
            <a:ahLst/>
            <a:cxnLst/>
            <a:rect l="l" t="t" r="r" b="b"/>
            <a:pathLst>
              <a:path w="3782437" h="1019267">
                <a:moveTo>
                  <a:pt x="0" y="0"/>
                </a:moveTo>
                <a:lnTo>
                  <a:pt x="3782437" y="0"/>
                </a:lnTo>
                <a:lnTo>
                  <a:pt x="3782437" y="1019267"/>
                </a:lnTo>
                <a:lnTo>
                  <a:pt x="0" y="10192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7" name="Group 7"/>
          <p:cNvGrpSpPr>
            <a:grpSpLocks noChangeAspect="1"/>
          </p:cNvGrpSpPr>
          <p:nvPr/>
        </p:nvGrpSpPr>
        <p:grpSpPr>
          <a:xfrm>
            <a:off x="6304011" y="3420441"/>
            <a:ext cx="5679978" cy="5562109"/>
            <a:chOff x="-72390" y="7620"/>
            <a:chExt cx="6487160" cy="6352540"/>
          </a:xfrm>
        </p:grpSpPr>
        <p:sp>
          <p:nvSpPr>
            <p:cNvPr id="8" name="Freeform 8"/>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CDC6C1"/>
            </a:solidFill>
          </p:spPr>
          <p:txBody>
            <a:bodyPr/>
            <a:lstStyle/>
            <a:p>
              <a:endParaRPr lang="en-GB"/>
            </a:p>
          </p:txBody>
        </p:sp>
      </p:grpSp>
      <p:grpSp>
        <p:nvGrpSpPr>
          <p:cNvPr id="9" name="Group 9"/>
          <p:cNvGrpSpPr>
            <a:grpSpLocks noChangeAspect="1"/>
          </p:cNvGrpSpPr>
          <p:nvPr/>
        </p:nvGrpSpPr>
        <p:grpSpPr>
          <a:xfrm>
            <a:off x="12193539" y="3420441"/>
            <a:ext cx="5679978" cy="5562109"/>
            <a:chOff x="-72390" y="7620"/>
            <a:chExt cx="6487160" cy="6352540"/>
          </a:xfrm>
        </p:grpSpPr>
        <p:sp>
          <p:nvSpPr>
            <p:cNvPr id="10" name="Freeform 10"/>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CDC6C1"/>
            </a:solidFill>
          </p:spPr>
          <p:txBody>
            <a:bodyPr/>
            <a:lstStyle/>
            <a:p>
              <a:endParaRPr lang="en-GB"/>
            </a:p>
          </p:txBody>
        </p:sp>
      </p:grpSp>
      <p:sp>
        <p:nvSpPr>
          <p:cNvPr id="11" name="Freeform 11"/>
          <p:cNvSpPr/>
          <p:nvPr/>
        </p:nvSpPr>
        <p:spPr>
          <a:xfrm>
            <a:off x="1" y="48749"/>
            <a:ext cx="2438400" cy="1598581"/>
          </a:xfrm>
          <a:custGeom>
            <a:avLst/>
            <a:gdLst/>
            <a:ahLst/>
            <a:cxnLst/>
            <a:rect l="l" t="t" r="r" b="b"/>
            <a:pathLst>
              <a:path w="3093179" h="1959902">
                <a:moveTo>
                  <a:pt x="0" y="0"/>
                </a:moveTo>
                <a:lnTo>
                  <a:pt x="3093179" y="0"/>
                </a:lnTo>
                <a:lnTo>
                  <a:pt x="3093179" y="1959902"/>
                </a:lnTo>
                <a:lnTo>
                  <a:pt x="0" y="1959902"/>
                </a:lnTo>
                <a:lnTo>
                  <a:pt x="0" y="0"/>
                </a:lnTo>
                <a:close/>
              </a:path>
            </a:pathLst>
          </a:custGeom>
          <a:blipFill>
            <a:blip r:embed="rId8"/>
            <a:stretch>
              <a:fillRect/>
            </a:stretch>
          </a:blipFill>
        </p:spPr>
        <p:txBody>
          <a:bodyPr/>
          <a:lstStyle/>
          <a:p>
            <a:endParaRPr lang="en-GB"/>
          </a:p>
        </p:txBody>
      </p:sp>
      <p:sp>
        <p:nvSpPr>
          <p:cNvPr id="12" name="TextBox 12"/>
          <p:cNvSpPr txBox="1"/>
          <p:nvPr/>
        </p:nvSpPr>
        <p:spPr>
          <a:xfrm>
            <a:off x="934513" y="4710365"/>
            <a:ext cx="4710476" cy="2982261"/>
          </a:xfrm>
          <a:prstGeom prst="rect">
            <a:avLst/>
          </a:prstGeom>
        </p:spPr>
        <p:txBody>
          <a:bodyPr lIns="0" tIns="0" rIns="0" bIns="0" rtlCol="0" anchor="t">
            <a:spAutoFit/>
          </a:bodyPr>
          <a:lstStyle/>
          <a:p>
            <a:pPr marL="0" lvl="0" indent="0" algn="ctr">
              <a:lnSpc>
                <a:spcPts val="4005"/>
              </a:lnSpc>
              <a:spcBef>
                <a:spcPct val="0"/>
              </a:spcBef>
            </a:pPr>
            <a:r>
              <a:rPr lang="en-US" sz="3338" b="1">
                <a:solidFill>
                  <a:srgbClr val="000000"/>
                </a:solidFill>
                <a:latin typeface="Nourd Bold"/>
                <a:ea typeface="Nourd Bold"/>
                <a:cs typeface="Nourd Bold"/>
                <a:sym typeface="Nourd Bold"/>
              </a:rPr>
              <a:t>Reading for pleasure benefits children’s wellbeing, social skills, imagination, independence and confidence.</a:t>
            </a:r>
          </a:p>
        </p:txBody>
      </p:sp>
      <p:sp>
        <p:nvSpPr>
          <p:cNvPr id="13" name="TextBox 13"/>
          <p:cNvSpPr txBox="1"/>
          <p:nvPr/>
        </p:nvSpPr>
        <p:spPr>
          <a:xfrm>
            <a:off x="6788762" y="5143500"/>
            <a:ext cx="4710476" cy="1988174"/>
          </a:xfrm>
          <a:prstGeom prst="rect">
            <a:avLst/>
          </a:prstGeom>
        </p:spPr>
        <p:txBody>
          <a:bodyPr lIns="0" tIns="0" rIns="0" bIns="0" rtlCol="0" anchor="t">
            <a:spAutoFit/>
          </a:bodyPr>
          <a:lstStyle/>
          <a:p>
            <a:pPr marL="0" lvl="0" indent="0" algn="ctr">
              <a:lnSpc>
                <a:spcPts val="4005"/>
              </a:lnSpc>
              <a:spcBef>
                <a:spcPct val="0"/>
              </a:spcBef>
            </a:pPr>
            <a:r>
              <a:rPr lang="en-US" sz="3338" b="1">
                <a:solidFill>
                  <a:srgbClr val="000000"/>
                </a:solidFill>
                <a:latin typeface="Nourd Bold"/>
                <a:ea typeface="Nourd Bold"/>
                <a:cs typeface="Nourd Bold"/>
                <a:sym typeface="Nourd Bold"/>
              </a:rPr>
              <a:t>Reading is a key life skill - It supports all other curriculum areas of learning.</a:t>
            </a:r>
          </a:p>
        </p:txBody>
      </p:sp>
      <p:sp>
        <p:nvSpPr>
          <p:cNvPr id="14" name="TextBox 14"/>
          <p:cNvSpPr txBox="1"/>
          <p:nvPr/>
        </p:nvSpPr>
        <p:spPr>
          <a:xfrm>
            <a:off x="1190147" y="463283"/>
            <a:ext cx="16069153" cy="804545"/>
          </a:xfrm>
          <a:prstGeom prst="rect">
            <a:avLst/>
          </a:prstGeom>
        </p:spPr>
        <p:txBody>
          <a:bodyPr lIns="0" tIns="0" rIns="0" bIns="0" rtlCol="0" anchor="t">
            <a:spAutoFit/>
          </a:bodyPr>
          <a:lstStyle/>
          <a:p>
            <a:pPr marL="0" lvl="0" indent="0" algn="ctr">
              <a:lnSpc>
                <a:spcPts val="6159"/>
              </a:lnSpc>
              <a:spcBef>
                <a:spcPct val="0"/>
              </a:spcBef>
            </a:pPr>
            <a:r>
              <a:rPr lang="en-US" sz="5599" b="1">
                <a:solidFill>
                  <a:srgbClr val="000000"/>
                </a:solidFill>
                <a:latin typeface="Nourd Bold"/>
                <a:ea typeface="Nourd Bold"/>
                <a:cs typeface="Nourd Bold"/>
                <a:sym typeface="Nourd Bold"/>
              </a:rPr>
              <a:t>Why is reading important?</a:t>
            </a:r>
          </a:p>
        </p:txBody>
      </p:sp>
      <p:sp>
        <p:nvSpPr>
          <p:cNvPr id="15" name="TextBox 15"/>
          <p:cNvSpPr txBox="1"/>
          <p:nvPr/>
        </p:nvSpPr>
        <p:spPr>
          <a:xfrm>
            <a:off x="12678290" y="4710365"/>
            <a:ext cx="4710476" cy="3077766"/>
          </a:xfrm>
          <a:prstGeom prst="rect">
            <a:avLst/>
          </a:prstGeom>
        </p:spPr>
        <p:txBody>
          <a:bodyPr lIns="0" tIns="0" rIns="0" bIns="0" rtlCol="0" anchor="t">
            <a:spAutoFit/>
          </a:bodyPr>
          <a:lstStyle/>
          <a:p>
            <a:pPr marL="0" lvl="0" indent="0" algn="ctr">
              <a:lnSpc>
                <a:spcPts val="4005"/>
              </a:lnSpc>
              <a:spcBef>
                <a:spcPct val="0"/>
              </a:spcBef>
            </a:pPr>
            <a:r>
              <a:rPr lang="en-US" sz="3338" b="1" dirty="0">
                <a:solidFill>
                  <a:srgbClr val="000000"/>
                </a:solidFill>
                <a:latin typeface="Nourd Bold"/>
                <a:ea typeface="Nourd Bold"/>
                <a:cs typeface="Nourd Bold"/>
                <a:sym typeface="Nourd Bold"/>
              </a:rPr>
              <a:t>Reading supports and enhances a child’s vocabulary; it fosters and enhances creativity and imagination.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p:cNvSpPr/>
          <p:nvPr/>
        </p:nvSpPr>
        <p:spPr>
          <a:xfrm rot="5300271">
            <a:off x="2411616" y="-4330777"/>
            <a:ext cx="13464768" cy="18948555"/>
          </a:xfrm>
          <a:custGeom>
            <a:avLst/>
            <a:gdLst/>
            <a:ahLst/>
            <a:cxnLst/>
            <a:rect l="l" t="t" r="r" b="b"/>
            <a:pathLst>
              <a:path w="13464768" h="18948555">
                <a:moveTo>
                  <a:pt x="0" y="0"/>
                </a:moveTo>
                <a:lnTo>
                  <a:pt x="13464768" y="0"/>
                </a:lnTo>
                <a:lnTo>
                  <a:pt x="13464768" y="18948554"/>
                </a:lnTo>
                <a:lnTo>
                  <a:pt x="0" y="18948554"/>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9329848" y="3763641"/>
            <a:ext cx="3738626" cy="5887488"/>
            <a:chOff x="0" y="0"/>
            <a:chExt cx="1806185" cy="2844332"/>
          </a:xfrm>
        </p:grpSpPr>
        <p:sp>
          <p:nvSpPr>
            <p:cNvPr id="4" name="Freeform 4"/>
            <p:cNvSpPr/>
            <p:nvPr/>
          </p:nvSpPr>
          <p:spPr>
            <a:xfrm>
              <a:off x="0" y="0"/>
              <a:ext cx="1806185" cy="2844332"/>
            </a:xfrm>
            <a:custGeom>
              <a:avLst/>
              <a:gdLst/>
              <a:ahLst/>
              <a:cxnLst/>
              <a:rect l="l" t="t" r="r" b="b"/>
              <a:pathLst>
                <a:path w="1806185" h="2844332">
                  <a:moveTo>
                    <a:pt x="1681725" y="2844332"/>
                  </a:moveTo>
                  <a:lnTo>
                    <a:pt x="124460" y="2844332"/>
                  </a:lnTo>
                  <a:cubicBezTo>
                    <a:pt x="55880" y="2844332"/>
                    <a:pt x="0" y="2788452"/>
                    <a:pt x="0" y="2719872"/>
                  </a:cubicBezTo>
                  <a:lnTo>
                    <a:pt x="0" y="124460"/>
                  </a:lnTo>
                  <a:cubicBezTo>
                    <a:pt x="0" y="55880"/>
                    <a:pt x="55880" y="0"/>
                    <a:pt x="124460" y="0"/>
                  </a:cubicBezTo>
                  <a:lnTo>
                    <a:pt x="1681725" y="0"/>
                  </a:lnTo>
                  <a:cubicBezTo>
                    <a:pt x="1750305" y="0"/>
                    <a:pt x="1806185" y="55880"/>
                    <a:pt x="1806185" y="124460"/>
                  </a:cubicBezTo>
                  <a:lnTo>
                    <a:pt x="1806185" y="2719872"/>
                  </a:lnTo>
                  <a:cubicBezTo>
                    <a:pt x="1806185" y="2788452"/>
                    <a:pt x="1750305" y="2844332"/>
                    <a:pt x="1681725" y="2844332"/>
                  </a:cubicBezTo>
                  <a:close/>
                </a:path>
              </a:pathLst>
            </a:custGeom>
            <a:solidFill>
              <a:srgbClr val="DF417A"/>
            </a:solidFill>
          </p:spPr>
          <p:txBody>
            <a:bodyPr/>
            <a:lstStyle/>
            <a:p>
              <a:endParaRPr lang="en-GB"/>
            </a:p>
          </p:txBody>
        </p:sp>
      </p:grpSp>
      <p:grpSp>
        <p:nvGrpSpPr>
          <p:cNvPr id="5" name="Group 5"/>
          <p:cNvGrpSpPr/>
          <p:nvPr/>
        </p:nvGrpSpPr>
        <p:grpSpPr>
          <a:xfrm>
            <a:off x="5219747" y="3832634"/>
            <a:ext cx="3738626" cy="4375540"/>
            <a:chOff x="0" y="0"/>
            <a:chExt cx="1806185" cy="2113887"/>
          </a:xfrm>
        </p:grpSpPr>
        <p:sp>
          <p:nvSpPr>
            <p:cNvPr id="6" name="Freeform 6"/>
            <p:cNvSpPr/>
            <p:nvPr/>
          </p:nvSpPr>
          <p:spPr>
            <a:xfrm>
              <a:off x="0" y="0"/>
              <a:ext cx="1806185" cy="2113887"/>
            </a:xfrm>
            <a:custGeom>
              <a:avLst/>
              <a:gdLst/>
              <a:ahLst/>
              <a:cxnLst/>
              <a:rect l="l" t="t" r="r" b="b"/>
              <a:pathLst>
                <a:path w="1806185" h="2113887">
                  <a:moveTo>
                    <a:pt x="1681725" y="2113887"/>
                  </a:moveTo>
                  <a:lnTo>
                    <a:pt x="124460" y="2113887"/>
                  </a:lnTo>
                  <a:cubicBezTo>
                    <a:pt x="55880" y="2113887"/>
                    <a:pt x="0" y="2058007"/>
                    <a:pt x="0" y="1989427"/>
                  </a:cubicBezTo>
                  <a:lnTo>
                    <a:pt x="0" y="124460"/>
                  </a:lnTo>
                  <a:cubicBezTo>
                    <a:pt x="0" y="55880"/>
                    <a:pt x="55880" y="0"/>
                    <a:pt x="124460" y="0"/>
                  </a:cubicBezTo>
                  <a:lnTo>
                    <a:pt x="1681725" y="0"/>
                  </a:lnTo>
                  <a:cubicBezTo>
                    <a:pt x="1750305" y="0"/>
                    <a:pt x="1806185" y="55880"/>
                    <a:pt x="1806185" y="124460"/>
                  </a:cubicBezTo>
                  <a:lnTo>
                    <a:pt x="1806185" y="1989427"/>
                  </a:lnTo>
                  <a:cubicBezTo>
                    <a:pt x="1806185" y="2058007"/>
                    <a:pt x="1750305" y="2113887"/>
                    <a:pt x="1681725" y="2113887"/>
                  </a:cubicBezTo>
                  <a:close/>
                </a:path>
              </a:pathLst>
            </a:custGeom>
            <a:solidFill>
              <a:srgbClr val="553A66"/>
            </a:solidFill>
          </p:spPr>
          <p:txBody>
            <a:bodyPr/>
            <a:lstStyle/>
            <a:p>
              <a:endParaRPr lang="en-GB"/>
            </a:p>
          </p:txBody>
        </p:sp>
      </p:grpSp>
      <p:grpSp>
        <p:nvGrpSpPr>
          <p:cNvPr id="7" name="Group 7"/>
          <p:cNvGrpSpPr/>
          <p:nvPr/>
        </p:nvGrpSpPr>
        <p:grpSpPr>
          <a:xfrm>
            <a:off x="1109424" y="3832634"/>
            <a:ext cx="3738626" cy="3862889"/>
            <a:chOff x="0" y="0"/>
            <a:chExt cx="1806185" cy="1866218"/>
          </a:xfrm>
        </p:grpSpPr>
        <p:sp>
          <p:nvSpPr>
            <p:cNvPr id="8" name="Freeform 8"/>
            <p:cNvSpPr/>
            <p:nvPr/>
          </p:nvSpPr>
          <p:spPr>
            <a:xfrm>
              <a:off x="0" y="0"/>
              <a:ext cx="1806185" cy="1866218"/>
            </a:xfrm>
            <a:custGeom>
              <a:avLst/>
              <a:gdLst/>
              <a:ahLst/>
              <a:cxnLst/>
              <a:rect l="l" t="t" r="r" b="b"/>
              <a:pathLst>
                <a:path w="1806185" h="1866218">
                  <a:moveTo>
                    <a:pt x="1681725" y="1866218"/>
                  </a:moveTo>
                  <a:lnTo>
                    <a:pt x="124460" y="1866218"/>
                  </a:lnTo>
                  <a:cubicBezTo>
                    <a:pt x="55880" y="1866218"/>
                    <a:pt x="0" y="1810338"/>
                    <a:pt x="0" y="1741758"/>
                  </a:cubicBezTo>
                  <a:lnTo>
                    <a:pt x="0" y="124460"/>
                  </a:lnTo>
                  <a:cubicBezTo>
                    <a:pt x="0" y="55880"/>
                    <a:pt x="55880" y="0"/>
                    <a:pt x="124460" y="0"/>
                  </a:cubicBezTo>
                  <a:lnTo>
                    <a:pt x="1681725" y="0"/>
                  </a:lnTo>
                  <a:cubicBezTo>
                    <a:pt x="1750305" y="0"/>
                    <a:pt x="1806185" y="55880"/>
                    <a:pt x="1806185" y="124460"/>
                  </a:cubicBezTo>
                  <a:lnTo>
                    <a:pt x="1806185" y="1741758"/>
                  </a:lnTo>
                  <a:cubicBezTo>
                    <a:pt x="1806185" y="1810338"/>
                    <a:pt x="1750305" y="1866218"/>
                    <a:pt x="1681725" y="1866218"/>
                  </a:cubicBezTo>
                  <a:close/>
                </a:path>
              </a:pathLst>
            </a:custGeom>
            <a:solidFill>
              <a:srgbClr val="DF417A"/>
            </a:solidFill>
          </p:spPr>
          <p:txBody>
            <a:bodyPr/>
            <a:lstStyle/>
            <a:p>
              <a:endParaRPr lang="en-GB"/>
            </a:p>
          </p:txBody>
        </p:sp>
      </p:grpSp>
      <p:grpSp>
        <p:nvGrpSpPr>
          <p:cNvPr id="9" name="Group 9"/>
          <p:cNvGrpSpPr/>
          <p:nvPr/>
        </p:nvGrpSpPr>
        <p:grpSpPr>
          <a:xfrm>
            <a:off x="13439950" y="3764244"/>
            <a:ext cx="3738626" cy="3931279"/>
            <a:chOff x="0" y="0"/>
            <a:chExt cx="1806185" cy="1899259"/>
          </a:xfrm>
        </p:grpSpPr>
        <p:sp>
          <p:nvSpPr>
            <p:cNvPr id="10" name="Freeform 10"/>
            <p:cNvSpPr/>
            <p:nvPr/>
          </p:nvSpPr>
          <p:spPr>
            <a:xfrm>
              <a:off x="0" y="0"/>
              <a:ext cx="1806185" cy="1899259"/>
            </a:xfrm>
            <a:custGeom>
              <a:avLst/>
              <a:gdLst/>
              <a:ahLst/>
              <a:cxnLst/>
              <a:rect l="l" t="t" r="r" b="b"/>
              <a:pathLst>
                <a:path w="1806185" h="1899259">
                  <a:moveTo>
                    <a:pt x="1681725" y="1899258"/>
                  </a:moveTo>
                  <a:lnTo>
                    <a:pt x="124460" y="1899258"/>
                  </a:lnTo>
                  <a:cubicBezTo>
                    <a:pt x="55880" y="1899258"/>
                    <a:pt x="0" y="1843379"/>
                    <a:pt x="0" y="1774798"/>
                  </a:cubicBezTo>
                  <a:lnTo>
                    <a:pt x="0" y="124460"/>
                  </a:lnTo>
                  <a:cubicBezTo>
                    <a:pt x="0" y="55880"/>
                    <a:pt x="55880" y="0"/>
                    <a:pt x="124460" y="0"/>
                  </a:cubicBezTo>
                  <a:lnTo>
                    <a:pt x="1681725" y="0"/>
                  </a:lnTo>
                  <a:cubicBezTo>
                    <a:pt x="1750305" y="0"/>
                    <a:pt x="1806185" y="55880"/>
                    <a:pt x="1806185" y="124460"/>
                  </a:cubicBezTo>
                  <a:lnTo>
                    <a:pt x="1806185" y="1774799"/>
                  </a:lnTo>
                  <a:cubicBezTo>
                    <a:pt x="1806185" y="1843379"/>
                    <a:pt x="1750305" y="1899259"/>
                    <a:pt x="1681725" y="1899259"/>
                  </a:cubicBezTo>
                  <a:close/>
                </a:path>
              </a:pathLst>
            </a:custGeom>
            <a:solidFill>
              <a:srgbClr val="553A66"/>
            </a:solidFill>
          </p:spPr>
          <p:txBody>
            <a:bodyPr/>
            <a:lstStyle/>
            <a:p>
              <a:endParaRPr lang="en-GB"/>
            </a:p>
          </p:txBody>
        </p:sp>
      </p:grpSp>
      <p:sp>
        <p:nvSpPr>
          <p:cNvPr id="28" name="TextBox 28"/>
          <p:cNvSpPr txBox="1"/>
          <p:nvPr/>
        </p:nvSpPr>
        <p:spPr>
          <a:xfrm>
            <a:off x="2740416" y="547982"/>
            <a:ext cx="16069153" cy="804545"/>
          </a:xfrm>
          <a:prstGeom prst="rect">
            <a:avLst/>
          </a:prstGeom>
        </p:spPr>
        <p:txBody>
          <a:bodyPr lIns="0" tIns="0" rIns="0" bIns="0" rtlCol="0" anchor="t">
            <a:spAutoFit/>
          </a:bodyPr>
          <a:lstStyle/>
          <a:p>
            <a:pPr marL="0" lvl="0" indent="0" algn="ctr">
              <a:lnSpc>
                <a:spcPts val="6159"/>
              </a:lnSpc>
              <a:spcBef>
                <a:spcPct val="0"/>
              </a:spcBef>
            </a:pPr>
            <a:r>
              <a:rPr lang="en-US" sz="5599" b="1">
                <a:solidFill>
                  <a:srgbClr val="000000"/>
                </a:solidFill>
                <a:latin typeface="Nourd Bold"/>
                <a:ea typeface="Nourd Bold"/>
                <a:cs typeface="Nourd Bold"/>
                <a:sym typeface="Nourd Bold"/>
              </a:rPr>
              <a:t>What we do to teach your child to read</a:t>
            </a:r>
          </a:p>
        </p:txBody>
      </p:sp>
      <p:sp>
        <p:nvSpPr>
          <p:cNvPr id="29" name="Freeform 29"/>
          <p:cNvSpPr/>
          <p:nvPr/>
        </p:nvSpPr>
        <p:spPr>
          <a:xfrm>
            <a:off x="1" y="48749"/>
            <a:ext cx="2467446" cy="1723418"/>
          </a:xfrm>
          <a:custGeom>
            <a:avLst/>
            <a:gdLst/>
            <a:ahLst/>
            <a:cxnLst/>
            <a:rect l="l" t="t" r="r" b="b"/>
            <a:pathLst>
              <a:path w="3093179" h="1959902">
                <a:moveTo>
                  <a:pt x="0" y="0"/>
                </a:moveTo>
                <a:lnTo>
                  <a:pt x="3093179" y="0"/>
                </a:lnTo>
                <a:lnTo>
                  <a:pt x="3093179" y="1959902"/>
                </a:lnTo>
                <a:lnTo>
                  <a:pt x="0" y="1959902"/>
                </a:lnTo>
                <a:lnTo>
                  <a:pt x="0" y="0"/>
                </a:lnTo>
                <a:close/>
              </a:path>
            </a:pathLst>
          </a:custGeom>
          <a:blipFill>
            <a:blip r:embed="rId4"/>
            <a:stretch>
              <a:fillRect/>
            </a:stretch>
          </a:blipFill>
        </p:spPr>
        <p:txBody>
          <a:bodyPr/>
          <a:lstStyle/>
          <a:p>
            <a:endParaRPr lang="en-GB"/>
          </a:p>
        </p:txBody>
      </p:sp>
      <p:grpSp>
        <p:nvGrpSpPr>
          <p:cNvPr id="30" name="Group 30"/>
          <p:cNvGrpSpPr/>
          <p:nvPr/>
        </p:nvGrpSpPr>
        <p:grpSpPr>
          <a:xfrm>
            <a:off x="9645390" y="4492652"/>
            <a:ext cx="3107543" cy="4517321"/>
            <a:chOff x="0" y="0"/>
            <a:chExt cx="4143390" cy="6023095"/>
          </a:xfrm>
        </p:grpSpPr>
        <p:sp>
          <p:nvSpPr>
            <p:cNvPr id="31" name="TextBox 31"/>
            <p:cNvSpPr txBox="1"/>
            <p:nvPr/>
          </p:nvSpPr>
          <p:spPr>
            <a:xfrm>
              <a:off x="0" y="1386537"/>
              <a:ext cx="4143390" cy="4636558"/>
            </a:xfrm>
            <a:prstGeom prst="rect">
              <a:avLst/>
            </a:prstGeom>
          </p:spPr>
          <p:txBody>
            <a:bodyPr lIns="0" tIns="0" rIns="0" bIns="0" rtlCol="0" anchor="t">
              <a:spAutoFit/>
            </a:bodyPr>
            <a:lstStyle/>
            <a:p>
              <a:pPr algn="ctr">
                <a:lnSpc>
                  <a:spcPts val="3500"/>
                </a:lnSpc>
              </a:pPr>
              <a:r>
                <a:rPr lang="en-US" sz="2500">
                  <a:solidFill>
                    <a:srgbClr val="FFFFFF"/>
                  </a:solidFill>
                  <a:latin typeface="Nourd"/>
                  <a:ea typeface="Nourd"/>
                  <a:cs typeface="Nourd"/>
                  <a:sym typeface="Nourd"/>
                </a:rPr>
                <a:t>. Understanding of language structure</a:t>
              </a:r>
            </a:p>
            <a:p>
              <a:pPr algn="ctr">
                <a:lnSpc>
                  <a:spcPts val="3500"/>
                </a:lnSpc>
              </a:pPr>
              <a:r>
                <a:rPr lang="en-US" sz="2500">
                  <a:solidFill>
                    <a:srgbClr val="FFFFFF"/>
                  </a:solidFill>
                  <a:latin typeface="Nourd"/>
                  <a:ea typeface="Nourd"/>
                  <a:cs typeface="Nourd"/>
                  <a:sym typeface="Nourd"/>
                </a:rPr>
                <a:t>. Environmental sounds</a:t>
              </a:r>
            </a:p>
            <a:p>
              <a:pPr algn="ctr">
                <a:lnSpc>
                  <a:spcPts val="3500"/>
                </a:lnSpc>
              </a:pPr>
              <a:r>
                <a:rPr lang="en-US" sz="2500">
                  <a:solidFill>
                    <a:srgbClr val="FFFFFF"/>
                  </a:solidFill>
                  <a:latin typeface="Nourd"/>
                  <a:ea typeface="Nourd"/>
                  <a:cs typeface="Nourd"/>
                  <a:sym typeface="Nourd"/>
                </a:rPr>
                <a:t>. Rhyme</a:t>
              </a:r>
            </a:p>
            <a:p>
              <a:pPr algn="ctr">
                <a:lnSpc>
                  <a:spcPts val="3500"/>
                </a:lnSpc>
              </a:pPr>
              <a:r>
                <a:rPr lang="en-US" sz="2500">
                  <a:solidFill>
                    <a:srgbClr val="FFFFFF"/>
                  </a:solidFill>
                  <a:latin typeface="Nourd"/>
                  <a:ea typeface="Nourd"/>
                  <a:cs typeface="Nourd"/>
                  <a:sym typeface="Nourd"/>
                </a:rPr>
                <a:t>. Alliteration</a:t>
              </a:r>
            </a:p>
            <a:p>
              <a:pPr marL="0" lvl="0" indent="0" algn="ctr">
                <a:lnSpc>
                  <a:spcPts val="3500"/>
                </a:lnSpc>
              </a:pPr>
              <a:r>
                <a:rPr lang="en-US" sz="2500">
                  <a:solidFill>
                    <a:srgbClr val="FFFFFF"/>
                  </a:solidFill>
                  <a:latin typeface="Nourd"/>
                  <a:ea typeface="Nourd"/>
                  <a:cs typeface="Nourd"/>
                  <a:sym typeface="Nourd"/>
                </a:rPr>
                <a:t>. Blending / Segmenting</a:t>
              </a:r>
            </a:p>
          </p:txBody>
        </p:sp>
        <p:sp>
          <p:nvSpPr>
            <p:cNvPr id="32" name="TextBox 32"/>
            <p:cNvSpPr txBox="1"/>
            <p:nvPr/>
          </p:nvSpPr>
          <p:spPr>
            <a:xfrm>
              <a:off x="0" y="57150"/>
              <a:ext cx="4143390" cy="1060450"/>
            </a:xfrm>
            <a:prstGeom prst="rect">
              <a:avLst/>
            </a:prstGeom>
          </p:spPr>
          <p:txBody>
            <a:bodyPr lIns="0" tIns="0" rIns="0" bIns="0" rtlCol="0" anchor="t">
              <a:spAutoFit/>
            </a:bodyPr>
            <a:lstStyle/>
            <a:p>
              <a:pPr marL="0" lvl="0" indent="0" algn="ctr">
                <a:lnSpc>
                  <a:spcPts val="3000"/>
                </a:lnSpc>
                <a:spcBef>
                  <a:spcPct val="0"/>
                </a:spcBef>
              </a:pPr>
              <a:r>
                <a:rPr lang="en-US" sz="3000" b="1" spc="-60">
                  <a:solidFill>
                    <a:srgbClr val="FFFFFF"/>
                  </a:solidFill>
                  <a:latin typeface="Nourd Bold"/>
                  <a:ea typeface="Nourd Bold"/>
                  <a:cs typeface="Nourd Bold"/>
                  <a:sym typeface="Nourd Bold"/>
                </a:rPr>
                <a:t>Phonological Awareness</a:t>
              </a:r>
            </a:p>
          </p:txBody>
        </p:sp>
      </p:grpSp>
      <p:grpSp>
        <p:nvGrpSpPr>
          <p:cNvPr id="33" name="Group 33"/>
          <p:cNvGrpSpPr/>
          <p:nvPr/>
        </p:nvGrpSpPr>
        <p:grpSpPr>
          <a:xfrm>
            <a:off x="5535289" y="4492652"/>
            <a:ext cx="3107543" cy="3145721"/>
            <a:chOff x="0" y="0"/>
            <a:chExt cx="4143390" cy="4194295"/>
          </a:xfrm>
        </p:grpSpPr>
        <p:sp>
          <p:nvSpPr>
            <p:cNvPr id="34" name="TextBox 34"/>
            <p:cNvSpPr txBox="1"/>
            <p:nvPr/>
          </p:nvSpPr>
          <p:spPr>
            <a:xfrm>
              <a:off x="0" y="57150"/>
              <a:ext cx="4143390" cy="1568450"/>
            </a:xfrm>
            <a:prstGeom prst="rect">
              <a:avLst/>
            </a:prstGeom>
          </p:spPr>
          <p:txBody>
            <a:bodyPr lIns="0" tIns="0" rIns="0" bIns="0" rtlCol="0" anchor="t">
              <a:spAutoFit/>
            </a:bodyPr>
            <a:lstStyle/>
            <a:p>
              <a:pPr marL="0" lvl="0" indent="0" algn="ctr">
                <a:lnSpc>
                  <a:spcPts val="3000"/>
                </a:lnSpc>
                <a:spcBef>
                  <a:spcPct val="0"/>
                </a:spcBef>
              </a:pPr>
              <a:r>
                <a:rPr lang="en-US" sz="3000" b="1" spc="-60">
                  <a:solidFill>
                    <a:srgbClr val="FFFFFF"/>
                  </a:solidFill>
                  <a:latin typeface="Nourd Bold"/>
                  <a:ea typeface="Nourd Bold"/>
                  <a:cs typeface="Nourd Bold"/>
                  <a:sym typeface="Nourd Bold"/>
                </a:rPr>
                <a:t>Communication and language lessons</a:t>
              </a:r>
            </a:p>
          </p:txBody>
        </p:sp>
        <p:sp>
          <p:nvSpPr>
            <p:cNvPr id="35" name="TextBox 35"/>
            <p:cNvSpPr txBox="1"/>
            <p:nvPr/>
          </p:nvSpPr>
          <p:spPr>
            <a:xfrm>
              <a:off x="0" y="1894537"/>
              <a:ext cx="4143390" cy="2299758"/>
            </a:xfrm>
            <a:prstGeom prst="rect">
              <a:avLst/>
            </a:prstGeom>
          </p:spPr>
          <p:txBody>
            <a:bodyPr lIns="0" tIns="0" rIns="0" bIns="0" rtlCol="0" anchor="t">
              <a:spAutoFit/>
            </a:bodyPr>
            <a:lstStyle/>
            <a:p>
              <a:pPr algn="ctr">
                <a:lnSpc>
                  <a:spcPts val="3500"/>
                </a:lnSpc>
              </a:pPr>
              <a:r>
                <a:rPr lang="en-US" sz="2500">
                  <a:solidFill>
                    <a:srgbClr val="FFFFFF"/>
                  </a:solidFill>
                  <a:latin typeface="Nourd"/>
                  <a:ea typeface="Nourd"/>
                  <a:cs typeface="Nourd"/>
                  <a:sym typeface="Nourd"/>
                </a:rPr>
                <a:t>. Language rich curriculum  </a:t>
              </a:r>
            </a:p>
            <a:p>
              <a:pPr marL="0" lvl="0" indent="0" algn="ctr">
                <a:lnSpc>
                  <a:spcPts val="3500"/>
                </a:lnSpc>
              </a:pPr>
              <a:r>
                <a:rPr lang="en-US" sz="2500">
                  <a:solidFill>
                    <a:srgbClr val="FFFFFF"/>
                  </a:solidFill>
                  <a:latin typeface="Nourd"/>
                  <a:ea typeface="Nourd"/>
                  <a:cs typeface="Nourd"/>
                  <a:sym typeface="Nourd"/>
                </a:rPr>
                <a:t>. Daily singing / rhyme / story time </a:t>
              </a:r>
            </a:p>
          </p:txBody>
        </p:sp>
      </p:grpSp>
      <p:grpSp>
        <p:nvGrpSpPr>
          <p:cNvPr id="36" name="Group 36"/>
          <p:cNvGrpSpPr/>
          <p:nvPr/>
        </p:nvGrpSpPr>
        <p:grpSpPr>
          <a:xfrm>
            <a:off x="1424966" y="4492652"/>
            <a:ext cx="3107543" cy="2821871"/>
            <a:chOff x="0" y="0"/>
            <a:chExt cx="4143390" cy="3762495"/>
          </a:xfrm>
        </p:grpSpPr>
        <p:sp>
          <p:nvSpPr>
            <p:cNvPr id="37" name="TextBox 37"/>
            <p:cNvSpPr txBox="1"/>
            <p:nvPr/>
          </p:nvSpPr>
          <p:spPr>
            <a:xfrm>
              <a:off x="0" y="878537"/>
              <a:ext cx="4143390" cy="2883958"/>
            </a:xfrm>
            <a:prstGeom prst="rect">
              <a:avLst/>
            </a:prstGeom>
          </p:spPr>
          <p:txBody>
            <a:bodyPr lIns="0" tIns="0" rIns="0" bIns="0" rtlCol="0" anchor="t">
              <a:spAutoFit/>
            </a:bodyPr>
            <a:lstStyle/>
            <a:p>
              <a:pPr marL="0" lvl="0" indent="0" algn="ctr">
                <a:lnSpc>
                  <a:spcPts val="3500"/>
                </a:lnSpc>
              </a:pPr>
              <a:r>
                <a:rPr lang="en-US" sz="2500">
                  <a:solidFill>
                    <a:srgbClr val="FFFFFF"/>
                  </a:solidFill>
                  <a:latin typeface="Nourd"/>
                  <a:ea typeface="Nourd"/>
                  <a:cs typeface="Nourd"/>
                  <a:sym typeface="Nourd"/>
                </a:rPr>
                <a:t>.Sound-letter relationships</a:t>
              </a:r>
            </a:p>
            <a:p>
              <a:pPr marL="0" lvl="0" indent="0" algn="ctr">
                <a:lnSpc>
                  <a:spcPts val="3500"/>
                </a:lnSpc>
              </a:pPr>
              <a:r>
                <a:rPr lang="en-US" sz="2500">
                  <a:solidFill>
                    <a:srgbClr val="FFFFFF"/>
                  </a:solidFill>
                  <a:latin typeface="Nourd"/>
                  <a:ea typeface="Nourd"/>
                  <a:cs typeface="Nourd"/>
                  <a:sym typeface="Nourd"/>
                </a:rPr>
                <a:t>.Decoding words</a:t>
              </a:r>
            </a:p>
            <a:p>
              <a:pPr marL="0" lvl="0" indent="0" algn="ctr">
                <a:lnSpc>
                  <a:spcPts val="3500"/>
                </a:lnSpc>
              </a:pPr>
              <a:r>
                <a:rPr lang="en-US" sz="2500">
                  <a:solidFill>
                    <a:srgbClr val="FFFFFF"/>
                  </a:solidFill>
                  <a:latin typeface="Nourd"/>
                  <a:ea typeface="Nourd"/>
                  <a:cs typeface="Nourd"/>
                  <a:sym typeface="Nourd"/>
                </a:rPr>
                <a:t>.Building reading skills</a:t>
              </a:r>
            </a:p>
          </p:txBody>
        </p:sp>
        <p:sp>
          <p:nvSpPr>
            <p:cNvPr id="38" name="TextBox 38"/>
            <p:cNvSpPr txBox="1"/>
            <p:nvPr/>
          </p:nvSpPr>
          <p:spPr>
            <a:xfrm>
              <a:off x="0" y="57150"/>
              <a:ext cx="4143390" cy="552450"/>
            </a:xfrm>
            <a:prstGeom prst="rect">
              <a:avLst/>
            </a:prstGeom>
          </p:spPr>
          <p:txBody>
            <a:bodyPr lIns="0" tIns="0" rIns="0" bIns="0" rtlCol="0" anchor="t">
              <a:spAutoFit/>
            </a:bodyPr>
            <a:lstStyle/>
            <a:p>
              <a:pPr marL="0" lvl="0" indent="0" algn="ctr">
                <a:lnSpc>
                  <a:spcPts val="3000"/>
                </a:lnSpc>
                <a:spcBef>
                  <a:spcPct val="0"/>
                </a:spcBef>
              </a:pPr>
              <a:r>
                <a:rPr lang="en-US" sz="3000" b="1" u="none" strike="noStrike" spc="-60">
                  <a:solidFill>
                    <a:srgbClr val="FFFFFF"/>
                  </a:solidFill>
                  <a:latin typeface="Nourd Bold"/>
                  <a:ea typeface="Nourd Bold"/>
                  <a:cs typeface="Nourd Bold"/>
                  <a:sym typeface="Nourd Bold"/>
                </a:rPr>
                <a:t>Phonics</a:t>
              </a:r>
            </a:p>
          </p:txBody>
        </p:sp>
      </p:grpSp>
      <p:grpSp>
        <p:nvGrpSpPr>
          <p:cNvPr id="39" name="Group 39"/>
          <p:cNvGrpSpPr/>
          <p:nvPr/>
        </p:nvGrpSpPr>
        <p:grpSpPr>
          <a:xfrm>
            <a:off x="13755492" y="4492652"/>
            <a:ext cx="3107543" cy="3202871"/>
            <a:chOff x="0" y="0"/>
            <a:chExt cx="4143390" cy="4270495"/>
          </a:xfrm>
        </p:grpSpPr>
        <p:sp>
          <p:nvSpPr>
            <p:cNvPr id="40" name="TextBox 40"/>
            <p:cNvSpPr txBox="1"/>
            <p:nvPr/>
          </p:nvSpPr>
          <p:spPr>
            <a:xfrm>
              <a:off x="0" y="57150"/>
              <a:ext cx="4143390" cy="1060450"/>
            </a:xfrm>
            <a:prstGeom prst="rect">
              <a:avLst/>
            </a:prstGeom>
          </p:spPr>
          <p:txBody>
            <a:bodyPr lIns="0" tIns="0" rIns="0" bIns="0" rtlCol="0" anchor="t">
              <a:spAutoFit/>
            </a:bodyPr>
            <a:lstStyle/>
            <a:p>
              <a:pPr marL="0" lvl="0" indent="0" algn="ctr">
                <a:lnSpc>
                  <a:spcPts val="3000"/>
                </a:lnSpc>
              </a:pPr>
              <a:r>
                <a:rPr lang="en-US" sz="3000" b="1" spc="-60">
                  <a:solidFill>
                    <a:srgbClr val="FFFFFF"/>
                  </a:solidFill>
                  <a:latin typeface="Nourd Bold"/>
                  <a:ea typeface="Nourd Bold"/>
                  <a:cs typeface="Nourd Bold"/>
                  <a:sym typeface="Nourd Bold"/>
                </a:rPr>
                <a:t>Daily Reading lessons</a:t>
              </a:r>
            </a:p>
          </p:txBody>
        </p:sp>
        <p:sp>
          <p:nvSpPr>
            <p:cNvPr id="41" name="TextBox 41"/>
            <p:cNvSpPr txBox="1"/>
            <p:nvPr/>
          </p:nvSpPr>
          <p:spPr>
            <a:xfrm>
              <a:off x="0" y="1386537"/>
              <a:ext cx="4143390" cy="2883958"/>
            </a:xfrm>
            <a:prstGeom prst="rect">
              <a:avLst/>
            </a:prstGeom>
          </p:spPr>
          <p:txBody>
            <a:bodyPr lIns="0" tIns="0" rIns="0" bIns="0" rtlCol="0" anchor="t">
              <a:spAutoFit/>
            </a:bodyPr>
            <a:lstStyle/>
            <a:p>
              <a:pPr algn="ctr">
                <a:lnSpc>
                  <a:spcPts val="3500"/>
                </a:lnSpc>
              </a:pPr>
              <a:r>
                <a:rPr lang="en-US" sz="2500">
                  <a:solidFill>
                    <a:srgbClr val="FFFFFF"/>
                  </a:solidFill>
                  <a:latin typeface="Nourd"/>
                  <a:ea typeface="Nourd"/>
                  <a:cs typeface="Nourd"/>
                  <a:sym typeface="Nourd"/>
                </a:rPr>
                <a:t>. Understanding text meaning</a:t>
              </a:r>
            </a:p>
            <a:p>
              <a:pPr algn="ctr">
                <a:lnSpc>
                  <a:spcPts val="3500"/>
                </a:lnSpc>
              </a:pPr>
              <a:r>
                <a:rPr lang="en-US" sz="2500">
                  <a:solidFill>
                    <a:srgbClr val="FFFFFF"/>
                  </a:solidFill>
                  <a:latin typeface="Nourd"/>
                  <a:ea typeface="Nourd"/>
                  <a:cs typeface="Nourd"/>
                  <a:sym typeface="Nourd"/>
                </a:rPr>
                <a:t>. Asking questions</a:t>
              </a:r>
            </a:p>
            <a:p>
              <a:pPr algn="ctr">
                <a:lnSpc>
                  <a:spcPts val="3500"/>
                </a:lnSpc>
              </a:pPr>
              <a:r>
                <a:rPr lang="en-US" sz="2500">
                  <a:solidFill>
                    <a:srgbClr val="FFFFFF"/>
                  </a:solidFill>
                  <a:latin typeface="Nourd"/>
                  <a:ea typeface="Nourd"/>
                  <a:cs typeface="Nourd"/>
                  <a:sym typeface="Nourd"/>
                </a:rPr>
                <a:t>. Discussing stories</a:t>
              </a:r>
            </a:p>
            <a:p>
              <a:pPr marL="0" lvl="0" indent="0" algn="ctr">
                <a:lnSpc>
                  <a:spcPts val="3500"/>
                </a:lnSpc>
              </a:pPr>
              <a:endParaRPr lang="en-US" sz="2500">
                <a:solidFill>
                  <a:srgbClr val="FFFFFF"/>
                </a:solidFill>
                <a:latin typeface="Nourd"/>
                <a:ea typeface="Nourd"/>
                <a:cs typeface="Nourd"/>
                <a:sym typeface="Nourd"/>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p:cNvSpPr/>
          <p:nvPr/>
        </p:nvSpPr>
        <p:spPr>
          <a:xfrm rot="5300271">
            <a:off x="2411616" y="-4330777"/>
            <a:ext cx="13464768" cy="18948555"/>
          </a:xfrm>
          <a:custGeom>
            <a:avLst/>
            <a:gdLst/>
            <a:ahLst/>
            <a:cxnLst/>
            <a:rect l="l" t="t" r="r" b="b"/>
            <a:pathLst>
              <a:path w="13464768" h="18948555">
                <a:moveTo>
                  <a:pt x="0" y="0"/>
                </a:moveTo>
                <a:lnTo>
                  <a:pt x="13464768" y="0"/>
                </a:lnTo>
                <a:lnTo>
                  <a:pt x="13464768" y="18948554"/>
                </a:lnTo>
                <a:lnTo>
                  <a:pt x="0" y="18948554"/>
                </a:lnTo>
                <a:lnTo>
                  <a:pt x="0" y="0"/>
                </a:lnTo>
                <a:close/>
              </a:path>
            </a:pathLst>
          </a:custGeom>
          <a:blipFill>
            <a:blip r:embed="rId2">
              <a:alphaModFix amt="37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843694" y="8563989"/>
            <a:ext cx="1965874" cy="1723011"/>
          </a:xfrm>
          <a:custGeom>
            <a:avLst/>
            <a:gdLst/>
            <a:ahLst/>
            <a:cxnLst/>
            <a:rect l="l" t="t" r="r" b="b"/>
            <a:pathLst>
              <a:path w="1965874" h="1723011">
                <a:moveTo>
                  <a:pt x="0" y="0"/>
                </a:moveTo>
                <a:lnTo>
                  <a:pt x="1965874" y="0"/>
                </a:lnTo>
                <a:lnTo>
                  <a:pt x="1965874" y="1723011"/>
                </a:lnTo>
                <a:lnTo>
                  <a:pt x="0" y="17230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484952">
            <a:off x="-79061" y="2119464"/>
            <a:ext cx="1647519" cy="1008223"/>
          </a:xfrm>
          <a:custGeom>
            <a:avLst/>
            <a:gdLst/>
            <a:ahLst/>
            <a:cxnLst/>
            <a:rect l="l" t="t" r="r" b="b"/>
            <a:pathLst>
              <a:path w="2031142" h="1178478">
                <a:moveTo>
                  <a:pt x="0" y="0"/>
                </a:moveTo>
                <a:lnTo>
                  <a:pt x="2031142" y="0"/>
                </a:lnTo>
                <a:lnTo>
                  <a:pt x="2031142" y="1178478"/>
                </a:lnTo>
                <a:lnTo>
                  <a:pt x="0" y="1178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 y="48749"/>
            <a:ext cx="2286000" cy="1603205"/>
          </a:xfrm>
          <a:custGeom>
            <a:avLst/>
            <a:gdLst/>
            <a:ahLst/>
            <a:cxnLst/>
            <a:rect l="l" t="t" r="r" b="b"/>
            <a:pathLst>
              <a:path w="3093179" h="1959902">
                <a:moveTo>
                  <a:pt x="0" y="0"/>
                </a:moveTo>
                <a:lnTo>
                  <a:pt x="3093179" y="0"/>
                </a:lnTo>
                <a:lnTo>
                  <a:pt x="3093179" y="1959902"/>
                </a:lnTo>
                <a:lnTo>
                  <a:pt x="0" y="1959902"/>
                </a:lnTo>
                <a:lnTo>
                  <a:pt x="0" y="0"/>
                </a:lnTo>
                <a:close/>
              </a:path>
            </a:pathLst>
          </a:custGeom>
          <a:blipFill>
            <a:blip r:embed="rId8"/>
            <a:stretch>
              <a:fillRect/>
            </a:stretch>
          </a:blipFill>
        </p:spPr>
        <p:txBody>
          <a:bodyPr/>
          <a:lstStyle/>
          <a:p>
            <a:endParaRPr lang="en-GB"/>
          </a:p>
        </p:txBody>
      </p:sp>
      <p:sp>
        <p:nvSpPr>
          <p:cNvPr id="6" name="Freeform 6"/>
          <p:cNvSpPr/>
          <p:nvPr/>
        </p:nvSpPr>
        <p:spPr>
          <a:xfrm>
            <a:off x="1490069" y="2307371"/>
            <a:ext cx="16797931" cy="7118123"/>
          </a:xfrm>
          <a:custGeom>
            <a:avLst/>
            <a:gdLst/>
            <a:ahLst/>
            <a:cxnLst/>
            <a:rect l="l" t="t" r="r" b="b"/>
            <a:pathLst>
              <a:path w="16797931" h="7118123">
                <a:moveTo>
                  <a:pt x="0" y="0"/>
                </a:moveTo>
                <a:lnTo>
                  <a:pt x="16797931" y="0"/>
                </a:lnTo>
                <a:lnTo>
                  <a:pt x="16797931" y="7118123"/>
                </a:lnTo>
                <a:lnTo>
                  <a:pt x="0" y="7118123"/>
                </a:lnTo>
                <a:lnTo>
                  <a:pt x="0" y="0"/>
                </a:lnTo>
                <a:close/>
              </a:path>
            </a:pathLst>
          </a:custGeom>
          <a:blipFill>
            <a:blip r:embed="rId9"/>
            <a:stretch>
              <a:fillRect/>
            </a:stretch>
          </a:blipFill>
        </p:spPr>
        <p:txBody>
          <a:bodyPr/>
          <a:lstStyle/>
          <a:p>
            <a:endParaRPr lang="en-GB"/>
          </a:p>
        </p:txBody>
      </p:sp>
      <p:sp>
        <p:nvSpPr>
          <p:cNvPr id="7" name="TextBox 7"/>
          <p:cNvSpPr txBox="1"/>
          <p:nvPr/>
        </p:nvSpPr>
        <p:spPr>
          <a:xfrm>
            <a:off x="3493371" y="557846"/>
            <a:ext cx="14448030" cy="1094108"/>
          </a:xfrm>
          <a:prstGeom prst="rect">
            <a:avLst/>
          </a:prstGeom>
        </p:spPr>
        <p:txBody>
          <a:bodyPr lIns="0" tIns="0" rIns="0" bIns="0" rtlCol="0" anchor="t">
            <a:spAutoFit/>
          </a:bodyPr>
          <a:lstStyle/>
          <a:p>
            <a:pPr marL="0" lvl="0" indent="0" algn="ctr">
              <a:lnSpc>
                <a:spcPts val="8200"/>
              </a:lnSpc>
            </a:pPr>
            <a:r>
              <a:rPr lang="en-US" sz="8200">
                <a:solidFill>
                  <a:srgbClr val="000000"/>
                </a:solidFill>
                <a:latin typeface="Nourd"/>
                <a:ea typeface="Nourd"/>
                <a:cs typeface="Nourd"/>
                <a:sym typeface="Nourd"/>
              </a:rPr>
              <a:t>Phonological Awareness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p:cNvSpPr/>
          <p:nvPr/>
        </p:nvSpPr>
        <p:spPr>
          <a:xfrm>
            <a:off x="6756141" y="2806867"/>
            <a:ext cx="9397173" cy="5720529"/>
          </a:xfrm>
          <a:custGeom>
            <a:avLst/>
            <a:gdLst/>
            <a:ahLst/>
            <a:cxnLst/>
            <a:rect l="l" t="t" r="r" b="b"/>
            <a:pathLst>
              <a:path w="9397173" h="5720529">
                <a:moveTo>
                  <a:pt x="0" y="0"/>
                </a:moveTo>
                <a:lnTo>
                  <a:pt x="9397173" y="0"/>
                </a:lnTo>
                <a:lnTo>
                  <a:pt x="9397173" y="5720528"/>
                </a:lnTo>
                <a:lnTo>
                  <a:pt x="0" y="5720528"/>
                </a:lnTo>
                <a:lnTo>
                  <a:pt x="0" y="0"/>
                </a:lnTo>
                <a:close/>
              </a:path>
            </a:pathLst>
          </a:custGeom>
          <a:blipFill>
            <a:blip r:embed="rId2"/>
            <a:stretch>
              <a:fillRect/>
            </a:stretch>
          </a:blipFill>
        </p:spPr>
        <p:txBody>
          <a:bodyPr/>
          <a:lstStyle/>
          <a:p>
            <a:endParaRPr lang="en-GB"/>
          </a:p>
        </p:txBody>
      </p:sp>
      <p:sp>
        <p:nvSpPr>
          <p:cNvPr id="3" name="Freeform 3"/>
          <p:cNvSpPr/>
          <p:nvPr/>
        </p:nvSpPr>
        <p:spPr>
          <a:xfrm>
            <a:off x="3093179" y="2772191"/>
            <a:ext cx="4012593" cy="5755204"/>
          </a:xfrm>
          <a:custGeom>
            <a:avLst/>
            <a:gdLst/>
            <a:ahLst/>
            <a:cxnLst/>
            <a:rect l="l" t="t" r="r" b="b"/>
            <a:pathLst>
              <a:path w="4012593" h="5755204">
                <a:moveTo>
                  <a:pt x="0" y="0"/>
                </a:moveTo>
                <a:lnTo>
                  <a:pt x="4012592" y="0"/>
                </a:lnTo>
                <a:lnTo>
                  <a:pt x="4012592" y="5755204"/>
                </a:lnTo>
                <a:lnTo>
                  <a:pt x="0" y="5755204"/>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3093179" y="350658"/>
            <a:ext cx="15995183" cy="1657993"/>
          </a:xfrm>
          <a:prstGeom prst="rect">
            <a:avLst/>
          </a:prstGeom>
        </p:spPr>
        <p:txBody>
          <a:bodyPr lIns="0" tIns="0" rIns="0" bIns="0" rtlCol="0" anchor="t">
            <a:spAutoFit/>
          </a:bodyPr>
          <a:lstStyle/>
          <a:p>
            <a:pPr marL="0" lvl="0" indent="0" algn="ctr">
              <a:lnSpc>
                <a:spcPts val="6400"/>
              </a:lnSpc>
            </a:pPr>
            <a:r>
              <a:rPr lang="en-US" sz="6400">
                <a:solidFill>
                  <a:srgbClr val="000000"/>
                </a:solidFill>
                <a:latin typeface="Nourd"/>
                <a:ea typeface="Nourd"/>
                <a:cs typeface="Nourd"/>
                <a:sym typeface="Nourd"/>
              </a:rPr>
              <a:t>Books that develop Phonological Awareness</a:t>
            </a:r>
          </a:p>
        </p:txBody>
      </p:sp>
      <p:sp>
        <p:nvSpPr>
          <p:cNvPr id="5" name="Freeform 5"/>
          <p:cNvSpPr/>
          <p:nvPr/>
        </p:nvSpPr>
        <p:spPr>
          <a:xfrm>
            <a:off x="-26158" y="0"/>
            <a:ext cx="2362200" cy="1513351"/>
          </a:xfrm>
          <a:custGeom>
            <a:avLst/>
            <a:gdLst/>
            <a:ahLst/>
            <a:cxnLst/>
            <a:rect l="l" t="t" r="r" b="b"/>
            <a:pathLst>
              <a:path w="3093179" h="1959902">
                <a:moveTo>
                  <a:pt x="0" y="0"/>
                </a:moveTo>
                <a:lnTo>
                  <a:pt x="3093179" y="0"/>
                </a:lnTo>
                <a:lnTo>
                  <a:pt x="3093179" y="1959902"/>
                </a:lnTo>
                <a:lnTo>
                  <a:pt x="0" y="1959902"/>
                </a:lnTo>
                <a:lnTo>
                  <a:pt x="0" y="0"/>
                </a:lnTo>
                <a:close/>
              </a:path>
            </a:pathLst>
          </a:custGeom>
          <a:blipFill>
            <a:blip r:embed="rId4"/>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p:cNvSpPr/>
          <p:nvPr/>
        </p:nvSpPr>
        <p:spPr>
          <a:xfrm rot="5300271">
            <a:off x="2411616" y="-4330777"/>
            <a:ext cx="13464768" cy="18948555"/>
          </a:xfrm>
          <a:custGeom>
            <a:avLst/>
            <a:gdLst/>
            <a:ahLst/>
            <a:cxnLst/>
            <a:rect l="l" t="t" r="r" b="b"/>
            <a:pathLst>
              <a:path w="13464768" h="18948555">
                <a:moveTo>
                  <a:pt x="0" y="0"/>
                </a:moveTo>
                <a:lnTo>
                  <a:pt x="13464768" y="0"/>
                </a:lnTo>
                <a:lnTo>
                  <a:pt x="13464768" y="18948554"/>
                </a:lnTo>
                <a:lnTo>
                  <a:pt x="0" y="18948554"/>
                </a:lnTo>
                <a:lnTo>
                  <a:pt x="0" y="0"/>
                </a:lnTo>
                <a:close/>
              </a:path>
            </a:pathLst>
          </a:custGeom>
          <a:blipFill>
            <a:blip r:embed="rId2">
              <a:alphaModFix amt="37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843694" y="8563989"/>
            <a:ext cx="1965874" cy="1723011"/>
          </a:xfrm>
          <a:custGeom>
            <a:avLst/>
            <a:gdLst/>
            <a:ahLst/>
            <a:cxnLst/>
            <a:rect l="l" t="t" r="r" b="b"/>
            <a:pathLst>
              <a:path w="1965874" h="1723011">
                <a:moveTo>
                  <a:pt x="0" y="0"/>
                </a:moveTo>
                <a:lnTo>
                  <a:pt x="1965874" y="0"/>
                </a:lnTo>
                <a:lnTo>
                  <a:pt x="1965874" y="1723011"/>
                </a:lnTo>
                <a:lnTo>
                  <a:pt x="0" y="17230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484952">
            <a:off x="-448809" y="2145587"/>
            <a:ext cx="2031142" cy="1178478"/>
          </a:xfrm>
          <a:custGeom>
            <a:avLst/>
            <a:gdLst/>
            <a:ahLst/>
            <a:cxnLst/>
            <a:rect l="l" t="t" r="r" b="b"/>
            <a:pathLst>
              <a:path w="2031142" h="1178478">
                <a:moveTo>
                  <a:pt x="0" y="0"/>
                </a:moveTo>
                <a:lnTo>
                  <a:pt x="2031142" y="0"/>
                </a:lnTo>
                <a:lnTo>
                  <a:pt x="2031142" y="1178478"/>
                </a:lnTo>
                <a:lnTo>
                  <a:pt x="0" y="1178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41359" y="8530"/>
            <a:ext cx="2625201" cy="1647733"/>
          </a:xfrm>
          <a:custGeom>
            <a:avLst/>
            <a:gdLst/>
            <a:ahLst/>
            <a:cxnLst/>
            <a:rect l="l" t="t" r="r" b="b"/>
            <a:pathLst>
              <a:path w="3093179" h="1959902">
                <a:moveTo>
                  <a:pt x="0" y="0"/>
                </a:moveTo>
                <a:lnTo>
                  <a:pt x="3093179" y="0"/>
                </a:lnTo>
                <a:lnTo>
                  <a:pt x="3093179" y="1959902"/>
                </a:lnTo>
                <a:lnTo>
                  <a:pt x="0" y="1959902"/>
                </a:lnTo>
                <a:lnTo>
                  <a:pt x="0" y="0"/>
                </a:lnTo>
                <a:close/>
              </a:path>
            </a:pathLst>
          </a:custGeom>
          <a:blipFill>
            <a:blip r:embed="rId8"/>
            <a:stretch>
              <a:fillRect/>
            </a:stretch>
          </a:blipFill>
        </p:spPr>
        <p:txBody>
          <a:bodyPr/>
          <a:lstStyle/>
          <a:p>
            <a:endParaRPr lang="en-GB"/>
          </a:p>
        </p:txBody>
      </p:sp>
      <p:sp>
        <p:nvSpPr>
          <p:cNvPr id="6" name="Freeform 6"/>
          <p:cNvSpPr/>
          <p:nvPr/>
        </p:nvSpPr>
        <p:spPr>
          <a:xfrm>
            <a:off x="1271242" y="2334725"/>
            <a:ext cx="16670158" cy="7314032"/>
          </a:xfrm>
          <a:custGeom>
            <a:avLst/>
            <a:gdLst/>
            <a:ahLst/>
            <a:cxnLst/>
            <a:rect l="l" t="t" r="r" b="b"/>
            <a:pathLst>
              <a:path w="16670158" h="7314032">
                <a:moveTo>
                  <a:pt x="0" y="0"/>
                </a:moveTo>
                <a:lnTo>
                  <a:pt x="16670159" y="0"/>
                </a:lnTo>
                <a:lnTo>
                  <a:pt x="16670159" y="7314032"/>
                </a:lnTo>
                <a:lnTo>
                  <a:pt x="0" y="7314032"/>
                </a:lnTo>
                <a:lnTo>
                  <a:pt x="0" y="0"/>
                </a:lnTo>
                <a:close/>
              </a:path>
            </a:pathLst>
          </a:custGeom>
          <a:blipFill>
            <a:blip r:embed="rId9"/>
            <a:stretch>
              <a:fillRect/>
            </a:stretch>
          </a:blipFill>
        </p:spPr>
        <p:txBody>
          <a:bodyPr/>
          <a:lstStyle/>
          <a:p>
            <a:endParaRPr lang="en-GB"/>
          </a:p>
        </p:txBody>
      </p:sp>
      <p:sp>
        <p:nvSpPr>
          <p:cNvPr id="7" name="Freeform 7"/>
          <p:cNvSpPr/>
          <p:nvPr/>
        </p:nvSpPr>
        <p:spPr>
          <a:xfrm>
            <a:off x="6935217" y="9258300"/>
            <a:ext cx="450527" cy="390457"/>
          </a:xfrm>
          <a:custGeom>
            <a:avLst/>
            <a:gdLst/>
            <a:ahLst/>
            <a:cxnLst/>
            <a:rect l="l" t="t" r="r" b="b"/>
            <a:pathLst>
              <a:path w="450527" h="390457">
                <a:moveTo>
                  <a:pt x="0" y="0"/>
                </a:moveTo>
                <a:lnTo>
                  <a:pt x="450527" y="0"/>
                </a:lnTo>
                <a:lnTo>
                  <a:pt x="450527" y="390457"/>
                </a:lnTo>
                <a:lnTo>
                  <a:pt x="0" y="390457"/>
                </a:lnTo>
                <a:lnTo>
                  <a:pt x="0" y="0"/>
                </a:lnTo>
                <a:close/>
              </a:path>
            </a:pathLst>
          </a:custGeom>
          <a:blipFill>
            <a:blip r:embed="rId10"/>
            <a:stretch>
              <a:fillRect/>
            </a:stretch>
          </a:blipFill>
        </p:spPr>
        <p:txBody>
          <a:bodyPr/>
          <a:lstStyle/>
          <a:p>
            <a:endParaRPr lang="en-GB"/>
          </a:p>
        </p:txBody>
      </p:sp>
      <p:sp>
        <p:nvSpPr>
          <p:cNvPr id="8" name="TextBox 8"/>
          <p:cNvSpPr txBox="1"/>
          <p:nvPr/>
        </p:nvSpPr>
        <p:spPr>
          <a:xfrm>
            <a:off x="3493371" y="557846"/>
            <a:ext cx="14448030" cy="1094108"/>
          </a:xfrm>
          <a:prstGeom prst="rect">
            <a:avLst/>
          </a:prstGeom>
        </p:spPr>
        <p:txBody>
          <a:bodyPr lIns="0" tIns="0" rIns="0" bIns="0" rtlCol="0" anchor="t">
            <a:spAutoFit/>
          </a:bodyPr>
          <a:lstStyle/>
          <a:p>
            <a:pPr marL="0" lvl="0" indent="0" algn="ctr">
              <a:lnSpc>
                <a:spcPts val="8200"/>
              </a:lnSpc>
            </a:pPr>
            <a:r>
              <a:rPr lang="en-US" sz="8200">
                <a:solidFill>
                  <a:srgbClr val="000000"/>
                </a:solidFill>
                <a:latin typeface="Nourd"/>
                <a:ea typeface="Nourd"/>
                <a:cs typeface="Nourd"/>
                <a:sym typeface="Nourd"/>
              </a:rPr>
              <a:t>Blending / Segmenting</a:t>
            </a:r>
          </a:p>
        </p:txBody>
      </p:sp>
      <p:sp>
        <p:nvSpPr>
          <p:cNvPr id="9" name="Freeform 9"/>
          <p:cNvSpPr/>
          <p:nvPr/>
        </p:nvSpPr>
        <p:spPr>
          <a:xfrm>
            <a:off x="7466715" y="9258300"/>
            <a:ext cx="450527" cy="390457"/>
          </a:xfrm>
          <a:custGeom>
            <a:avLst/>
            <a:gdLst/>
            <a:ahLst/>
            <a:cxnLst/>
            <a:rect l="l" t="t" r="r" b="b"/>
            <a:pathLst>
              <a:path w="450527" h="390457">
                <a:moveTo>
                  <a:pt x="0" y="0"/>
                </a:moveTo>
                <a:lnTo>
                  <a:pt x="450527" y="0"/>
                </a:lnTo>
                <a:lnTo>
                  <a:pt x="450527" y="390457"/>
                </a:lnTo>
                <a:lnTo>
                  <a:pt x="0" y="390457"/>
                </a:lnTo>
                <a:lnTo>
                  <a:pt x="0" y="0"/>
                </a:lnTo>
                <a:close/>
              </a:path>
            </a:pathLst>
          </a:custGeom>
          <a:blipFill>
            <a:blip r:embed="rId10"/>
            <a:stretch>
              <a:fillRect/>
            </a:stretch>
          </a:blipFill>
        </p:spPr>
        <p:txBody>
          <a:bodyPr/>
          <a:lstStyle/>
          <a:p>
            <a:endParaRPr lang="en-GB"/>
          </a:p>
        </p:txBody>
      </p:sp>
      <p:sp>
        <p:nvSpPr>
          <p:cNvPr id="10" name="Freeform 10"/>
          <p:cNvSpPr/>
          <p:nvPr/>
        </p:nvSpPr>
        <p:spPr>
          <a:xfrm>
            <a:off x="7998213" y="9258300"/>
            <a:ext cx="450527" cy="390457"/>
          </a:xfrm>
          <a:custGeom>
            <a:avLst/>
            <a:gdLst/>
            <a:ahLst/>
            <a:cxnLst/>
            <a:rect l="l" t="t" r="r" b="b"/>
            <a:pathLst>
              <a:path w="450527" h="390457">
                <a:moveTo>
                  <a:pt x="0" y="0"/>
                </a:moveTo>
                <a:lnTo>
                  <a:pt x="450527" y="0"/>
                </a:lnTo>
                <a:lnTo>
                  <a:pt x="450527" y="390457"/>
                </a:lnTo>
                <a:lnTo>
                  <a:pt x="0" y="390457"/>
                </a:lnTo>
                <a:lnTo>
                  <a:pt x="0" y="0"/>
                </a:lnTo>
                <a:close/>
              </a:path>
            </a:pathLst>
          </a:custGeom>
          <a:blipFill>
            <a:blip r:embed="rId10"/>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p:cNvSpPr/>
          <p:nvPr/>
        </p:nvSpPr>
        <p:spPr>
          <a:xfrm>
            <a:off x="16843694" y="8563989"/>
            <a:ext cx="1965874" cy="1723011"/>
          </a:xfrm>
          <a:custGeom>
            <a:avLst/>
            <a:gdLst/>
            <a:ahLst/>
            <a:cxnLst/>
            <a:rect l="l" t="t" r="r" b="b"/>
            <a:pathLst>
              <a:path w="1965874" h="1723011">
                <a:moveTo>
                  <a:pt x="0" y="0"/>
                </a:moveTo>
                <a:lnTo>
                  <a:pt x="1965874" y="0"/>
                </a:lnTo>
                <a:lnTo>
                  <a:pt x="1965874" y="1723011"/>
                </a:lnTo>
                <a:lnTo>
                  <a:pt x="0" y="1723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rot="-484952">
            <a:off x="-1294043" y="3196534"/>
            <a:ext cx="2031142" cy="1178478"/>
          </a:xfrm>
          <a:custGeom>
            <a:avLst/>
            <a:gdLst/>
            <a:ahLst/>
            <a:cxnLst/>
            <a:rect l="l" t="t" r="r" b="b"/>
            <a:pathLst>
              <a:path w="2031142" h="1178478">
                <a:moveTo>
                  <a:pt x="0" y="0"/>
                </a:moveTo>
                <a:lnTo>
                  <a:pt x="2031142" y="0"/>
                </a:lnTo>
                <a:lnTo>
                  <a:pt x="2031142" y="1178478"/>
                </a:lnTo>
                <a:lnTo>
                  <a:pt x="0" y="11784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1" y="48749"/>
            <a:ext cx="2286000" cy="1628664"/>
          </a:xfrm>
          <a:custGeom>
            <a:avLst/>
            <a:gdLst/>
            <a:ahLst/>
            <a:cxnLst/>
            <a:rect l="l" t="t" r="r" b="b"/>
            <a:pathLst>
              <a:path w="3093179" h="1959902">
                <a:moveTo>
                  <a:pt x="0" y="0"/>
                </a:moveTo>
                <a:lnTo>
                  <a:pt x="3093179" y="0"/>
                </a:lnTo>
                <a:lnTo>
                  <a:pt x="3093179" y="1959902"/>
                </a:lnTo>
                <a:lnTo>
                  <a:pt x="0" y="1959902"/>
                </a:lnTo>
                <a:lnTo>
                  <a:pt x="0" y="0"/>
                </a:lnTo>
                <a:close/>
              </a:path>
            </a:pathLst>
          </a:custGeom>
          <a:blipFill>
            <a:blip r:embed="rId6"/>
            <a:stretch>
              <a:fillRect/>
            </a:stretch>
          </a:blipFill>
        </p:spPr>
        <p:txBody>
          <a:bodyPr/>
          <a:lstStyle/>
          <a:p>
            <a:endParaRPr lang="en-GB"/>
          </a:p>
        </p:txBody>
      </p:sp>
      <p:sp>
        <p:nvSpPr>
          <p:cNvPr id="5" name="Freeform 5"/>
          <p:cNvSpPr/>
          <p:nvPr/>
        </p:nvSpPr>
        <p:spPr>
          <a:xfrm>
            <a:off x="3093179" y="1028700"/>
            <a:ext cx="11301259" cy="904101"/>
          </a:xfrm>
          <a:custGeom>
            <a:avLst/>
            <a:gdLst/>
            <a:ahLst/>
            <a:cxnLst/>
            <a:rect l="l" t="t" r="r" b="b"/>
            <a:pathLst>
              <a:path w="11301259" h="904101">
                <a:moveTo>
                  <a:pt x="0" y="0"/>
                </a:moveTo>
                <a:lnTo>
                  <a:pt x="11301259" y="0"/>
                </a:lnTo>
                <a:lnTo>
                  <a:pt x="11301259" y="904101"/>
                </a:lnTo>
                <a:lnTo>
                  <a:pt x="0" y="904101"/>
                </a:lnTo>
                <a:lnTo>
                  <a:pt x="0" y="0"/>
                </a:lnTo>
                <a:close/>
              </a:path>
            </a:pathLst>
          </a:custGeom>
          <a:blipFill>
            <a:blip r:embed="rId7"/>
            <a:stretch>
              <a:fillRect/>
            </a:stretch>
          </a:blipFill>
        </p:spPr>
        <p:txBody>
          <a:bodyPr/>
          <a:lstStyle/>
          <a:p>
            <a:endParaRPr lang="en-GB" dirty="0"/>
          </a:p>
        </p:txBody>
      </p:sp>
      <p:sp>
        <p:nvSpPr>
          <p:cNvPr id="6" name="TextBox 6"/>
          <p:cNvSpPr txBox="1"/>
          <p:nvPr/>
        </p:nvSpPr>
        <p:spPr>
          <a:xfrm>
            <a:off x="2971802" y="274311"/>
            <a:ext cx="15316198" cy="754389"/>
          </a:xfrm>
          <a:prstGeom prst="rect">
            <a:avLst/>
          </a:prstGeom>
        </p:spPr>
        <p:txBody>
          <a:bodyPr lIns="0" tIns="0" rIns="0" bIns="0" rtlCol="0" anchor="t">
            <a:spAutoFit/>
          </a:bodyPr>
          <a:lstStyle/>
          <a:p>
            <a:pPr marL="0" lvl="0" indent="0" algn="ctr">
              <a:lnSpc>
                <a:spcPts val="5700"/>
              </a:lnSpc>
            </a:pPr>
            <a:r>
              <a:rPr lang="en-US" sz="5700">
                <a:solidFill>
                  <a:srgbClr val="000000"/>
                </a:solidFill>
                <a:latin typeface="Nourd"/>
                <a:ea typeface="Nourd"/>
                <a:cs typeface="Nourd"/>
                <a:sym typeface="Nourd"/>
              </a:rPr>
              <a:t>Top tips for teaching the children the sounds.</a:t>
            </a:r>
          </a:p>
        </p:txBody>
      </p:sp>
      <p:sp>
        <p:nvSpPr>
          <p:cNvPr id="7" name="TextBox 7"/>
          <p:cNvSpPr txBox="1"/>
          <p:nvPr/>
        </p:nvSpPr>
        <p:spPr>
          <a:xfrm>
            <a:off x="809858" y="2538919"/>
            <a:ext cx="17259300" cy="6886575"/>
          </a:xfrm>
          <a:prstGeom prst="rect">
            <a:avLst/>
          </a:prstGeom>
        </p:spPr>
        <p:txBody>
          <a:bodyPr lIns="0" tIns="0" rIns="0" bIns="0" rtlCol="0" anchor="t">
            <a:spAutoFit/>
          </a:bodyPr>
          <a:lstStyle/>
          <a:p>
            <a:pPr algn="just">
              <a:lnSpc>
                <a:spcPts val="3960"/>
              </a:lnSpc>
              <a:spcBef>
                <a:spcPct val="0"/>
              </a:spcBef>
            </a:pPr>
            <a:r>
              <a:rPr lang="en-US" sz="3300">
                <a:solidFill>
                  <a:srgbClr val="000000"/>
                </a:solidFill>
                <a:latin typeface="Nourd"/>
                <a:ea typeface="Nourd"/>
                <a:cs typeface="Nourd"/>
                <a:sym typeface="Nourd"/>
              </a:rPr>
              <a:t>It is important for a child to learn lower case letters rather than capital letters at first. In phonics lessons we teach </a:t>
            </a:r>
          </a:p>
          <a:p>
            <a:pPr algn="just">
              <a:lnSpc>
                <a:spcPts val="3960"/>
              </a:lnSpc>
              <a:spcBef>
                <a:spcPct val="0"/>
              </a:spcBef>
            </a:pPr>
            <a:r>
              <a:rPr lang="en-US" sz="3300">
                <a:solidFill>
                  <a:srgbClr val="000000"/>
                </a:solidFill>
                <a:latin typeface="Nourd"/>
                <a:ea typeface="Nourd"/>
                <a:cs typeface="Nourd"/>
                <a:sym typeface="Nourd"/>
              </a:rPr>
              <a:t> ‘the sound is …. the letter name is …’</a:t>
            </a:r>
          </a:p>
          <a:p>
            <a:pPr algn="just">
              <a:lnSpc>
                <a:spcPts val="3960"/>
              </a:lnSpc>
              <a:spcBef>
                <a:spcPct val="0"/>
              </a:spcBef>
            </a:pPr>
            <a:r>
              <a:rPr lang="en-US" sz="3300">
                <a:solidFill>
                  <a:srgbClr val="000000"/>
                </a:solidFill>
                <a:latin typeface="Nourd"/>
                <a:ea typeface="Nourd"/>
                <a:cs typeface="Nourd"/>
                <a:sym typeface="Nourd"/>
              </a:rPr>
              <a:t>Most early books and games use lower case letters. Don’t shy away from talking about when you see or use a capital letter e.g. at the beginning of sentences or a child’s name.</a:t>
            </a:r>
          </a:p>
          <a:p>
            <a:pPr algn="just">
              <a:lnSpc>
                <a:spcPts val="3960"/>
              </a:lnSpc>
              <a:spcBef>
                <a:spcPct val="0"/>
              </a:spcBef>
            </a:pPr>
            <a:endParaRPr lang="en-US" sz="3300">
              <a:solidFill>
                <a:srgbClr val="000000"/>
              </a:solidFill>
              <a:latin typeface="Nourd"/>
              <a:ea typeface="Nourd"/>
              <a:cs typeface="Nourd"/>
              <a:sym typeface="Nourd"/>
            </a:endParaRPr>
          </a:p>
          <a:p>
            <a:pPr algn="just">
              <a:lnSpc>
                <a:spcPts val="3960"/>
              </a:lnSpc>
              <a:spcBef>
                <a:spcPct val="0"/>
              </a:spcBef>
            </a:pPr>
            <a:r>
              <a:rPr lang="en-US" sz="3300">
                <a:solidFill>
                  <a:srgbClr val="000000"/>
                </a:solidFill>
                <a:latin typeface="Nourd"/>
                <a:ea typeface="Nourd"/>
                <a:cs typeface="Nourd"/>
                <a:sym typeface="Nourd"/>
              </a:rPr>
              <a:t>When you talk about letters / reading with your child use the letter sounds ‘a   buh</a:t>
            </a:r>
          </a:p>
          <a:p>
            <a:pPr algn="just">
              <a:lnSpc>
                <a:spcPts val="3960"/>
              </a:lnSpc>
              <a:spcBef>
                <a:spcPct val="0"/>
              </a:spcBef>
            </a:pPr>
            <a:r>
              <a:rPr lang="en-US" sz="3300">
                <a:solidFill>
                  <a:srgbClr val="000000"/>
                </a:solidFill>
                <a:latin typeface="Nourd"/>
                <a:ea typeface="Nourd"/>
                <a:cs typeface="Nourd"/>
                <a:sym typeface="Nourd"/>
              </a:rPr>
              <a:t>cuh duh  e’ The reason for this is that sounding out words is practically impossible if you use the letter names e.g: cat would sound like ‘see   ay   tee’</a:t>
            </a:r>
          </a:p>
          <a:p>
            <a:pPr algn="just">
              <a:lnSpc>
                <a:spcPts val="3960"/>
              </a:lnSpc>
              <a:spcBef>
                <a:spcPct val="0"/>
              </a:spcBef>
            </a:pPr>
            <a:endParaRPr lang="en-US" sz="3300">
              <a:solidFill>
                <a:srgbClr val="000000"/>
              </a:solidFill>
              <a:latin typeface="Nourd"/>
              <a:ea typeface="Nourd"/>
              <a:cs typeface="Nourd"/>
              <a:sym typeface="Nourd"/>
            </a:endParaRPr>
          </a:p>
          <a:p>
            <a:pPr algn="just">
              <a:lnSpc>
                <a:spcPts val="3960"/>
              </a:lnSpc>
              <a:spcBef>
                <a:spcPct val="0"/>
              </a:spcBef>
            </a:pPr>
            <a:r>
              <a:rPr lang="en-US" sz="3300">
                <a:solidFill>
                  <a:srgbClr val="000000"/>
                </a:solidFill>
                <a:latin typeface="Nourd"/>
                <a:ea typeface="Nourd"/>
                <a:cs typeface="Nourd"/>
                <a:sym typeface="Nourd"/>
              </a:rPr>
              <a:t>Talk to the children about letters and sounds. Children enjoy their phonics and reading and once they begin to recognise more letters and words, they can read signs, labels, notes, magazines and lots of things around us.</a:t>
            </a:r>
          </a:p>
          <a:p>
            <a:pPr algn="just">
              <a:lnSpc>
                <a:spcPts val="3600"/>
              </a:lnSpc>
              <a:spcBef>
                <a:spcPct val="0"/>
              </a:spcBef>
            </a:pPr>
            <a:endParaRPr lang="en-US" sz="3300">
              <a:solidFill>
                <a:srgbClr val="000000"/>
              </a:solidFill>
              <a:latin typeface="Nourd"/>
              <a:ea typeface="Nourd"/>
              <a:cs typeface="Nourd"/>
              <a:sym typeface="Nour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E2DD"/>
        </a:solidFill>
        <a:effectLst/>
      </p:bgPr>
    </p:bg>
    <p:spTree>
      <p:nvGrpSpPr>
        <p:cNvPr id="1" name=""/>
        <p:cNvGrpSpPr/>
        <p:nvPr/>
      </p:nvGrpSpPr>
      <p:grpSpPr>
        <a:xfrm>
          <a:off x="0" y="0"/>
          <a:ext cx="0" cy="0"/>
          <a:chOff x="0" y="0"/>
          <a:chExt cx="0" cy="0"/>
        </a:xfrm>
      </p:grpSpPr>
      <p:sp>
        <p:nvSpPr>
          <p:cNvPr id="2" name="Freeform 2"/>
          <p:cNvSpPr/>
          <p:nvPr/>
        </p:nvSpPr>
        <p:spPr>
          <a:xfrm rot="5300271">
            <a:off x="2411616" y="-4330777"/>
            <a:ext cx="13464768" cy="18948555"/>
          </a:xfrm>
          <a:custGeom>
            <a:avLst/>
            <a:gdLst/>
            <a:ahLst/>
            <a:cxnLst/>
            <a:rect l="l" t="t" r="r" b="b"/>
            <a:pathLst>
              <a:path w="13464768" h="18948555">
                <a:moveTo>
                  <a:pt x="0" y="0"/>
                </a:moveTo>
                <a:lnTo>
                  <a:pt x="13464768" y="0"/>
                </a:lnTo>
                <a:lnTo>
                  <a:pt x="13464768" y="18948554"/>
                </a:lnTo>
                <a:lnTo>
                  <a:pt x="0" y="18948554"/>
                </a:lnTo>
                <a:lnTo>
                  <a:pt x="0" y="0"/>
                </a:lnTo>
                <a:close/>
              </a:path>
            </a:pathLst>
          </a:custGeom>
          <a:blipFill>
            <a:blip r:embed="rId2">
              <a:alphaModFix amt="37000"/>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6843694" y="8563989"/>
            <a:ext cx="1965874" cy="1723011"/>
          </a:xfrm>
          <a:custGeom>
            <a:avLst/>
            <a:gdLst/>
            <a:ahLst/>
            <a:cxnLst/>
            <a:rect l="l" t="t" r="r" b="b"/>
            <a:pathLst>
              <a:path w="1965874" h="1723011">
                <a:moveTo>
                  <a:pt x="0" y="0"/>
                </a:moveTo>
                <a:lnTo>
                  <a:pt x="1965874" y="0"/>
                </a:lnTo>
                <a:lnTo>
                  <a:pt x="1965874" y="1723011"/>
                </a:lnTo>
                <a:lnTo>
                  <a:pt x="0" y="17230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484952">
            <a:off x="-448809" y="2145587"/>
            <a:ext cx="2031142" cy="1178478"/>
          </a:xfrm>
          <a:custGeom>
            <a:avLst/>
            <a:gdLst/>
            <a:ahLst/>
            <a:cxnLst/>
            <a:rect l="l" t="t" r="r" b="b"/>
            <a:pathLst>
              <a:path w="2031142" h="1178478">
                <a:moveTo>
                  <a:pt x="0" y="0"/>
                </a:moveTo>
                <a:lnTo>
                  <a:pt x="2031142" y="0"/>
                </a:lnTo>
                <a:lnTo>
                  <a:pt x="2031142" y="1178478"/>
                </a:lnTo>
                <a:lnTo>
                  <a:pt x="0" y="1178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 y="48749"/>
            <a:ext cx="2514600" cy="1603205"/>
          </a:xfrm>
          <a:custGeom>
            <a:avLst/>
            <a:gdLst/>
            <a:ahLst/>
            <a:cxnLst/>
            <a:rect l="l" t="t" r="r" b="b"/>
            <a:pathLst>
              <a:path w="3093179" h="1959902">
                <a:moveTo>
                  <a:pt x="0" y="0"/>
                </a:moveTo>
                <a:lnTo>
                  <a:pt x="3093179" y="0"/>
                </a:lnTo>
                <a:lnTo>
                  <a:pt x="3093179" y="1959902"/>
                </a:lnTo>
                <a:lnTo>
                  <a:pt x="0" y="1959902"/>
                </a:lnTo>
                <a:lnTo>
                  <a:pt x="0" y="0"/>
                </a:lnTo>
                <a:close/>
              </a:path>
            </a:pathLst>
          </a:custGeom>
          <a:blipFill>
            <a:blip r:embed="rId8"/>
            <a:stretch>
              <a:fillRect/>
            </a:stretch>
          </a:blipFill>
        </p:spPr>
        <p:txBody>
          <a:bodyPr/>
          <a:lstStyle/>
          <a:p>
            <a:endParaRPr lang="en-GB"/>
          </a:p>
        </p:txBody>
      </p:sp>
      <p:sp>
        <p:nvSpPr>
          <p:cNvPr id="6" name="TextBox 6"/>
          <p:cNvSpPr txBox="1"/>
          <p:nvPr/>
        </p:nvSpPr>
        <p:spPr>
          <a:xfrm>
            <a:off x="3493371" y="557846"/>
            <a:ext cx="14448030" cy="1094108"/>
          </a:xfrm>
          <a:prstGeom prst="rect">
            <a:avLst/>
          </a:prstGeom>
        </p:spPr>
        <p:txBody>
          <a:bodyPr lIns="0" tIns="0" rIns="0" bIns="0" rtlCol="0" anchor="t">
            <a:spAutoFit/>
          </a:bodyPr>
          <a:lstStyle/>
          <a:p>
            <a:pPr marL="0" lvl="0" indent="0" algn="ctr">
              <a:lnSpc>
                <a:spcPts val="8200"/>
              </a:lnSpc>
            </a:pPr>
            <a:r>
              <a:rPr lang="en-US" sz="8200">
                <a:solidFill>
                  <a:srgbClr val="000000"/>
                </a:solidFill>
                <a:latin typeface="Nourd"/>
                <a:ea typeface="Nourd"/>
                <a:cs typeface="Nourd"/>
                <a:sym typeface="Nourd"/>
              </a:rPr>
              <a:t>What is phonics?</a:t>
            </a:r>
          </a:p>
        </p:txBody>
      </p:sp>
      <p:sp>
        <p:nvSpPr>
          <p:cNvPr id="7" name="TextBox 7"/>
          <p:cNvSpPr txBox="1"/>
          <p:nvPr/>
        </p:nvSpPr>
        <p:spPr>
          <a:xfrm>
            <a:off x="0" y="3267075"/>
            <a:ext cx="18288000" cy="6410325"/>
          </a:xfrm>
          <a:prstGeom prst="rect">
            <a:avLst/>
          </a:prstGeom>
        </p:spPr>
        <p:txBody>
          <a:bodyPr lIns="0" tIns="0" rIns="0" bIns="0" rtlCol="0" anchor="t">
            <a:spAutoFit/>
          </a:bodyPr>
          <a:lstStyle/>
          <a:p>
            <a:pPr algn="ctr">
              <a:lnSpc>
                <a:spcPts val="4320"/>
              </a:lnSpc>
              <a:spcBef>
                <a:spcPct val="0"/>
              </a:spcBef>
            </a:pPr>
            <a:r>
              <a:rPr lang="en-US" sz="3600">
                <a:solidFill>
                  <a:srgbClr val="000000"/>
                </a:solidFill>
                <a:latin typeface="Nourd"/>
                <a:ea typeface="Nourd"/>
                <a:cs typeface="Nourd"/>
                <a:sym typeface="Nourd"/>
              </a:rPr>
              <a:t>Systematic Synthetic phonics is the approach we use to teach reading. </a:t>
            </a:r>
          </a:p>
          <a:p>
            <a:pPr algn="ctr">
              <a:lnSpc>
                <a:spcPts val="4320"/>
              </a:lnSpc>
              <a:spcBef>
                <a:spcPct val="0"/>
              </a:spcBef>
            </a:pPr>
            <a:r>
              <a:rPr lang="en-US" sz="3600">
                <a:solidFill>
                  <a:srgbClr val="000000"/>
                </a:solidFill>
                <a:latin typeface="Nourd"/>
                <a:ea typeface="Nourd"/>
                <a:cs typeface="Nourd"/>
                <a:sym typeface="Nourd"/>
              </a:rPr>
              <a:t>The phonemes (sounds) associated with graphemes (letters) are pronounced and blended.</a:t>
            </a:r>
          </a:p>
          <a:p>
            <a:pPr algn="ctr">
              <a:lnSpc>
                <a:spcPts val="4320"/>
              </a:lnSpc>
              <a:spcBef>
                <a:spcPct val="0"/>
              </a:spcBef>
            </a:pPr>
            <a:r>
              <a:rPr lang="en-US" sz="3600">
                <a:solidFill>
                  <a:srgbClr val="000000"/>
                </a:solidFill>
                <a:latin typeface="Nourd"/>
                <a:ea typeface="Nourd"/>
                <a:cs typeface="Nourd"/>
                <a:sym typeface="Nourd"/>
              </a:rPr>
              <a:t> </a:t>
            </a:r>
          </a:p>
          <a:p>
            <a:pPr algn="ctr">
              <a:lnSpc>
                <a:spcPts val="4320"/>
              </a:lnSpc>
              <a:spcBef>
                <a:spcPct val="0"/>
              </a:spcBef>
            </a:pPr>
            <a:r>
              <a:rPr lang="en-US" sz="3600">
                <a:solidFill>
                  <a:srgbClr val="000000"/>
                </a:solidFill>
                <a:latin typeface="Nourd"/>
                <a:ea typeface="Nourd"/>
                <a:cs typeface="Nourd"/>
                <a:sym typeface="Nourd"/>
              </a:rPr>
              <a:t> Children are taught to take a single - syllable word </a:t>
            </a:r>
          </a:p>
          <a:p>
            <a:pPr algn="ctr">
              <a:lnSpc>
                <a:spcPts val="4320"/>
              </a:lnSpc>
              <a:spcBef>
                <a:spcPct val="0"/>
              </a:spcBef>
            </a:pPr>
            <a:r>
              <a:rPr lang="en-US" sz="3600">
                <a:solidFill>
                  <a:srgbClr val="000000"/>
                </a:solidFill>
                <a:latin typeface="Nourd"/>
                <a:ea typeface="Nourd"/>
                <a:cs typeface="Nourd"/>
                <a:sym typeface="Nourd"/>
              </a:rPr>
              <a:t>e.g.: cat it is taken apart into three letters, pronounced a phoneme for each letter in turn </a:t>
            </a:r>
          </a:p>
          <a:p>
            <a:pPr algn="ctr">
              <a:lnSpc>
                <a:spcPts val="4320"/>
              </a:lnSpc>
              <a:spcBef>
                <a:spcPct val="0"/>
              </a:spcBef>
            </a:pPr>
            <a:r>
              <a:rPr lang="en-US" sz="3600">
                <a:solidFill>
                  <a:srgbClr val="000000"/>
                </a:solidFill>
                <a:latin typeface="Nourd"/>
                <a:ea typeface="Nourd"/>
                <a:cs typeface="Nourd"/>
                <a:sym typeface="Nourd"/>
              </a:rPr>
              <a:t> c a t and blend the phonemes together to form the word cat.</a:t>
            </a:r>
          </a:p>
          <a:p>
            <a:pPr algn="ctr">
              <a:lnSpc>
                <a:spcPts val="4320"/>
              </a:lnSpc>
              <a:spcBef>
                <a:spcPct val="0"/>
              </a:spcBef>
            </a:pPr>
            <a:r>
              <a:rPr lang="en-US" sz="3600">
                <a:solidFill>
                  <a:srgbClr val="000000"/>
                </a:solidFill>
                <a:latin typeface="Nourd"/>
                <a:ea typeface="Nourd"/>
                <a:cs typeface="Nourd"/>
                <a:sym typeface="Nourd"/>
              </a:rPr>
              <a:t> </a:t>
            </a:r>
          </a:p>
          <a:p>
            <a:pPr algn="ctr">
              <a:lnSpc>
                <a:spcPts val="4320"/>
              </a:lnSpc>
              <a:spcBef>
                <a:spcPct val="0"/>
              </a:spcBef>
            </a:pPr>
            <a:r>
              <a:rPr lang="en-US" sz="3600">
                <a:solidFill>
                  <a:srgbClr val="000000"/>
                </a:solidFill>
                <a:latin typeface="Nourd"/>
                <a:ea typeface="Nourd"/>
                <a:cs typeface="Nourd"/>
                <a:sym typeface="Nourd"/>
              </a:rPr>
              <a:t> Phonics is when sounds are blended to read words and when words are broken down into sounds, we segment for spelling.</a:t>
            </a:r>
          </a:p>
          <a:p>
            <a:pPr algn="ctr">
              <a:lnSpc>
                <a:spcPts val="3960"/>
              </a:lnSpc>
              <a:spcBef>
                <a:spcPct val="0"/>
              </a:spcBef>
            </a:pPr>
            <a:endParaRPr lang="en-US" sz="3600">
              <a:solidFill>
                <a:srgbClr val="000000"/>
              </a:solidFill>
              <a:latin typeface="Nourd"/>
              <a:ea typeface="Nourd"/>
              <a:cs typeface="Nourd"/>
              <a:sym typeface="Nourd"/>
            </a:endParaRPr>
          </a:p>
          <a:p>
            <a:pPr algn="ctr">
              <a:lnSpc>
                <a:spcPts val="3960"/>
              </a:lnSpc>
              <a:spcBef>
                <a:spcPct val="0"/>
              </a:spcBef>
            </a:pPr>
            <a:endParaRPr lang="en-US" sz="3600">
              <a:solidFill>
                <a:srgbClr val="000000"/>
              </a:solidFill>
              <a:latin typeface="Nourd"/>
              <a:ea typeface="Nourd"/>
              <a:cs typeface="Nourd"/>
              <a:sym typeface="Nour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BD81E108E7D14DA4B8C74F12FF1E9E" ma:contentTypeVersion="19" ma:contentTypeDescription="Create a new document." ma:contentTypeScope="" ma:versionID="12b3f7b25752940a99bd68d7603e5c39">
  <xsd:schema xmlns:xsd="http://www.w3.org/2001/XMLSchema" xmlns:xs="http://www.w3.org/2001/XMLSchema" xmlns:p="http://schemas.microsoft.com/office/2006/metadata/properties" xmlns:ns2="4a3b81fd-a6d7-4b0d-b39d-675b77349742" xmlns:ns3="2e304bd2-0acf-4a6d-9d54-f6eff5ca7580" targetNamespace="http://schemas.microsoft.com/office/2006/metadata/properties" ma:root="true" ma:fieldsID="41369290e07261daac405c981bfc2bf5" ns2:_="" ns3:_="">
    <xsd:import namespace="4a3b81fd-a6d7-4b0d-b39d-675b77349742"/>
    <xsd:import namespace="2e304bd2-0acf-4a6d-9d54-f6eff5ca758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3b81fd-a6d7-4b0d-b39d-675b773497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ec64510-557b-4472-9db5-011713e54d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304bd2-0acf-4a6d-9d54-f6eff5ca758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2e25da2-0ab3-4522-9337-311e74f860f3}" ma:internalName="TaxCatchAll" ma:showField="CatchAllData" ma:web="2e304bd2-0acf-4a6d-9d54-f6eff5ca75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a3b81fd-a6d7-4b0d-b39d-675b77349742">
      <Terms xmlns="http://schemas.microsoft.com/office/infopath/2007/PartnerControls"/>
    </lcf76f155ced4ddcb4097134ff3c332f>
    <TaxCatchAll xmlns="2e304bd2-0acf-4a6d-9d54-f6eff5ca758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BB5B78-05B2-4F7A-BE37-AB8DB2D2AC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3b81fd-a6d7-4b0d-b39d-675b77349742"/>
    <ds:schemaRef ds:uri="2e304bd2-0acf-4a6d-9d54-f6eff5ca75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DF034E-58AD-4D9A-8678-21A6675F917F}">
  <ds:schemaRefs>
    <ds:schemaRef ds:uri="http://schemas.microsoft.com/office/2006/metadata/properties"/>
    <ds:schemaRef ds:uri="http://schemas.microsoft.com/office/infopath/2007/PartnerControls"/>
    <ds:schemaRef ds:uri="4a3b81fd-a6d7-4b0d-b39d-675b77349742"/>
    <ds:schemaRef ds:uri="2e304bd2-0acf-4a6d-9d54-f6eff5ca7580"/>
  </ds:schemaRefs>
</ds:datastoreItem>
</file>

<file path=customXml/itemProps3.xml><?xml version="1.0" encoding="utf-8"?>
<ds:datastoreItem xmlns:ds="http://schemas.openxmlformats.org/officeDocument/2006/customXml" ds:itemID="{DABE8398-D731-46D8-8B8D-1E1C0996E5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539</Words>
  <Application>Microsoft Office PowerPoint</Application>
  <PresentationFormat>Custom</PresentationFormat>
  <Paragraphs>67</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Nourd</vt:lpstr>
      <vt:lpstr>Calibri</vt:lpstr>
      <vt:lpstr>Nourd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 A Guide for Parents</dc:title>
  <dc:creator>H Connell</dc:creator>
  <dc:description>Presentation - A Guide for Parents</dc:description>
  <cp:lastModifiedBy>Hayley Connell</cp:lastModifiedBy>
  <cp:revision>2</cp:revision>
  <dcterms:created xsi:type="dcterms:W3CDTF">2006-08-16T00:00:00Z</dcterms:created>
  <dcterms:modified xsi:type="dcterms:W3CDTF">2025-10-01T13:04:33Z</dcterms:modified>
  <dc:identifier>DAG0QiR4yII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0x0101007ABD81E108E7D14DA4B8C74F12FF1E9E</vt:lpwstr>
  </property>
  <property fmtid="{D5CDD505-2E9C-101B-9397-08002B2CF9AE}" pid="3" name="MediaServiceImageTags">
    <vt:lpwstr/>
  </property>
</Properties>
</file>